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9"/>
  </p:notesMasterIdLst>
  <p:handoutMasterIdLst>
    <p:handoutMasterId r:id="rId20"/>
  </p:handoutMasterIdLst>
  <p:sldIdLst>
    <p:sldId id="257" r:id="rId3"/>
    <p:sldId id="468" r:id="rId4"/>
    <p:sldId id="471" r:id="rId5"/>
    <p:sldId id="484" r:id="rId6"/>
    <p:sldId id="473" r:id="rId7"/>
    <p:sldId id="476" r:id="rId8"/>
    <p:sldId id="472" r:id="rId9"/>
    <p:sldId id="483" r:id="rId10"/>
    <p:sldId id="478" r:id="rId11"/>
    <p:sldId id="474" r:id="rId12"/>
    <p:sldId id="479" r:id="rId13"/>
    <p:sldId id="481" r:id="rId14"/>
    <p:sldId id="480" r:id="rId15"/>
    <p:sldId id="485" r:id="rId16"/>
    <p:sldId id="482" r:id="rId17"/>
    <p:sldId id="486" r:id="rId18"/>
  </p:sldIdLst>
  <p:sldSz cx="12192000" cy="6858000"/>
  <p:notesSz cx="6669088" cy="97758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82509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3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04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04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57A64357-99E2-44C1-896E-6D6FEC14302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285338"/>
            <a:ext cx="2889938" cy="4904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E9740F9-C36A-430F-8C55-D1AAE35AE84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9640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9938" cy="4904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0489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D9CCC08-4126-44ED-B11E-320982CF428B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1222375"/>
            <a:ext cx="5865812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285338"/>
            <a:ext cx="2889938" cy="4904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285338"/>
            <a:ext cx="2889938" cy="4904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B2B0B8B9-334D-4994-9D6B-7721A2CF90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5734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BC8D2D-0601-45A9-9E3A-A3B0BE3DD5A0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89067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82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301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1797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4605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97875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93615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861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03717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09816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467963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8100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Réglementation CISP 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327D5-B025-42EE-B48E-7DD4777CD9FE}" type="slidenum">
              <a:rPr lang="fr-BE" smtClean="0"/>
              <a:pPr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16473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216619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0794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3584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144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67743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35454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77340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121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7251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90273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9B74E7-2C9C-4670-9C16-B427C9B46457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CAIPS – Formation </a:t>
            </a:r>
            <a:r>
              <a:rPr lang="fr-FR" dirty="0" err="1" smtClean="0"/>
              <a:t>reglementation</a:t>
            </a:r>
            <a:r>
              <a:rPr lang="fr-FR" dirty="0" smtClean="0"/>
              <a:t> </a:t>
            </a:r>
            <a:r>
              <a:rPr lang="fr-FR" dirty="0" err="1" smtClean="0"/>
              <a:t>cisp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D7CA01-0E07-43E0-81FB-C11A2046166C}" type="slidenum">
              <a:rPr lang="fr-BE" smtClean="0"/>
              <a:t>‹N°›</a:t>
            </a:fld>
            <a:endParaRPr lang="fr-B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144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4ABFA-9E7B-4F75-ACD8-197EB988A535}" type="datetimeFigureOut">
              <a:rPr lang="fr-BE" smtClean="0"/>
              <a:t>20-01-22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D5706-C4BD-4B11-8DEA-2B17971E76B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2688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s02web.zoom.us/meeting/register/tZEsd-qoqT0vGNe0ktCbsDSC_3OSnTreNHHG?_x_zm_rtaid=tigIb13fR32AP3FQyUn_nA.1643007641472.9643ea853508973f314b231e9a7a8ddc&amp;_x_zm_rhtaid=295" TargetMode="External"/><Relationship Id="rId2" Type="http://schemas.openxmlformats.org/officeDocument/2006/relationships/hyperlink" Target="https://us02web.zoom.us/meeting/register/tZcqcO2ppjIqH9T8opJmiZu8HNhm4ZRxp2zd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hristophejacobs@spw.wallonie.be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2356" y="2664445"/>
            <a:ext cx="10573789" cy="1633286"/>
          </a:xfrm>
        </p:spPr>
        <p:txBody>
          <a:bodyPr>
            <a:noAutofit/>
          </a:bodyPr>
          <a:lstStyle/>
          <a:p>
            <a:pPr algn="ctr"/>
            <a:r>
              <a:rPr lang="fr-FR" sz="6000" dirty="0" smtClean="0"/>
              <a:t>Renouvellement agrément CISP</a:t>
            </a:r>
            <a:r>
              <a:rPr lang="fr-FR" sz="4800" dirty="0" smtClean="0"/>
              <a:t> </a:t>
            </a:r>
            <a:r>
              <a:rPr lang="fr-FR" sz="6600" dirty="0" smtClean="0"/>
              <a:t/>
            </a:r>
            <a:br>
              <a:rPr lang="fr-FR" sz="6600" dirty="0" smtClean="0"/>
            </a:br>
            <a:r>
              <a:rPr lang="fr-FR" sz="4800" dirty="0" smtClean="0"/>
              <a:t>Formulaires de demande</a:t>
            </a:r>
            <a:endParaRPr lang="fr-BE" sz="6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0051" y="4438367"/>
            <a:ext cx="10058400" cy="1143000"/>
          </a:xfrm>
        </p:spPr>
        <p:txBody>
          <a:bodyPr/>
          <a:lstStyle/>
          <a:p>
            <a:pPr algn="ctr"/>
            <a:r>
              <a:rPr lang="fr-FR" dirty="0" smtClean="0"/>
              <a:t>CAIPS – </a:t>
            </a:r>
            <a:r>
              <a:rPr lang="fr-FR" dirty="0" smtClean="0"/>
              <a:t>24 JANVIER 2022</a:t>
            </a:r>
            <a:endParaRPr lang="fr-BE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760" y="1"/>
            <a:ext cx="2389239" cy="173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520" y="1326930"/>
            <a:ext cx="3200400" cy="2286000"/>
          </a:xfrm>
        </p:spPr>
        <p:txBody>
          <a:bodyPr/>
          <a:lstStyle/>
          <a:p>
            <a:r>
              <a:rPr lang="fr-FR" b="1" dirty="0" smtClean="0"/>
              <a:t>Formulaire B : </a:t>
            </a:r>
            <a:br>
              <a:rPr lang="fr-FR" b="1" dirty="0" smtClean="0"/>
            </a:br>
            <a:r>
              <a:rPr lang="fr-FR" sz="3200" b="1" dirty="0" smtClean="0"/>
              <a:t>4 cas possibles </a:t>
            </a:r>
            <a:endParaRPr lang="fr-BE" b="1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900" b="1" dirty="0" smtClean="0"/>
              <a:t>Cas n°1 : UNIQUEMENT Modification(s) de l’arrêt d’agrément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800" i="1" dirty="0" smtClean="0">
                <a:solidFill>
                  <a:srgbClr val="FF0000"/>
                </a:solidFill>
              </a:rPr>
              <a:t>= modification(s) portant sur les éléments « identitaires » des filières : </a:t>
            </a:r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/>
              <a:t>IBEFE </a:t>
            </a:r>
            <a:endParaRPr lang="fr-FR" sz="1600" i="1" dirty="0" smtClean="0"/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 smtClean="0"/>
              <a:t>Cadre </a:t>
            </a:r>
            <a:r>
              <a:rPr lang="fr-FR" sz="1600" i="1" dirty="0" err="1" smtClean="0"/>
              <a:t>méthodo</a:t>
            </a:r>
            <a:r>
              <a:rPr lang="fr-FR" sz="1600" i="1" dirty="0" smtClean="0"/>
              <a:t> (EFT/</a:t>
            </a:r>
            <a:r>
              <a:rPr lang="fr-FR" sz="1600" i="1" dirty="0" err="1" smtClean="0"/>
              <a:t>DéFI</a:t>
            </a:r>
            <a:r>
              <a:rPr lang="fr-FR" sz="1600" i="1" dirty="0" smtClean="0"/>
              <a:t>)</a:t>
            </a:r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 smtClean="0"/>
              <a:t>Catégorie de filière (Base, ORI, PRO)</a:t>
            </a:r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/>
              <a:t>Code </a:t>
            </a:r>
            <a:r>
              <a:rPr lang="fr-FR" sz="1600" i="1" dirty="0" err="1"/>
              <a:t>Cedefop</a:t>
            </a:r>
            <a:endParaRPr lang="fr-FR" sz="1600" i="1" dirty="0"/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/>
              <a:t>Intitulé</a:t>
            </a:r>
          </a:p>
          <a:p>
            <a:pPr marL="357188" indent="-177800"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i="1" dirty="0" smtClean="0"/>
              <a:t>Volume horaire</a:t>
            </a:r>
            <a:endParaRPr lang="fr-FR" sz="1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1900" i="1" dirty="0" smtClean="0">
                <a:sym typeface="Wingdings" panose="05000000000000000000" pitchFamily="2" charset="2"/>
              </a:rPr>
              <a:t>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3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 smtClean="0">
                <a:solidFill>
                  <a:schemeClr val="tx2"/>
                </a:solidFill>
              </a:rPr>
              <a:t>Cas n°2 : UNIQUEMENT Demande d’agrément de nouvelle(s) filière(s)</a:t>
            </a:r>
            <a:r>
              <a:rPr lang="fr-FR" sz="1900" b="1" dirty="0" smtClean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br>
              <a:rPr lang="fr-FR" sz="1900" b="1" dirty="0" smtClean="0">
                <a:solidFill>
                  <a:schemeClr val="tx2"/>
                </a:solidFill>
                <a:sym typeface="Wingdings" panose="05000000000000000000" pitchFamily="2" charset="2"/>
              </a:rPr>
            </a:b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</a:t>
            </a:r>
            <a:r>
              <a:rPr lang="fr-FR" sz="1900" i="1" dirty="0" smtClean="0">
                <a:solidFill>
                  <a:srgbClr val="FF0000"/>
                </a:solidFill>
              </a:rPr>
              <a:t>ormulaire B, sections 2 et 4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/>
              <a:t>Cas </a:t>
            </a:r>
            <a:r>
              <a:rPr lang="fr-FR" sz="1900" b="1" dirty="0" smtClean="0"/>
              <a:t>n°3 </a:t>
            </a:r>
            <a:r>
              <a:rPr lang="fr-FR" sz="1900" b="1" dirty="0"/>
              <a:t>: Modification(s) de l’arrêt d’agrément + Nouvelle(s) filière(s</a:t>
            </a:r>
            <a:r>
              <a:rPr lang="fr-FR" sz="1900" b="1" dirty="0" smtClean="0"/>
              <a:t>)</a:t>
            </a:r>
            <a:br>
              <a:rPr lang="fr-FR" sz="1900" b="1" dirty="0" smtClean="0"/>
            </a:b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1900" i="1" dirty="0" smtClean="0">
                <a:sym typeface="Wingdings" panose="05000000000000000000" pitchFamily="2" charset="2"/>
              </a:rPr>
              <a:t>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4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 smtClean="0">
                <a:solidFill>
                  <a:schemeClr val="tx2"/>
                </a:solidFill>
              </a:rPr>
              <a:t>Cas n°4 </a:t>
            </a:r>
            <a:r>
              <a:rPr lang="fr-FR" sz="1900" b="1" dirty="0">
                <a:solidFill>
                  <a:schemeClr val="tx2"/>
                </a:solidFill>
              </a:rPr>
              <a:t>: UNIQUEMENT Suppression de filières </a:t>
            </a:r>
            <a:r>
              <a:rPr lang="fr-FR" sz="1900" b="1" dirty="0" smtClean="0">
                <a:solidFill>
                  <a:schemeClr val="tx2"/>
                </a:solidFill>
              </a:rPr>
              <a:t>agréées</a:t>
            </a:r>
            <a:r>
              <a:rPr lang="fr-FR" sz="19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fr-FR" sz="1900" b="1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3 </a:t>
            </a:r>
          </a:p>
          <a:p>
            <a:pPr>
              <a:buFont typeface="Wingdings" panose="05000000000000000000" pitchFamily="2" charset="2"/>
              <a:buChar char="à"/>
            </a:pPr>
            <a:endParaRPr lang="fr-FR" sz="1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1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/>
              <a:t>Formulaire </a:t>
            </a:r>
            <a:r>
              <a:rPr lang="fr-FR" b="1" dirty="0" smtClean="0"/>
              <a:t>C </a:t>
            </a:r>
            <a:r>
              <a:rPr lang="fr-FR" b="1" dirty="0"/>
              <a:t>: </a:t>
            </a:r>
            <a:r>
              <a:rPr lang="fr-FR" sz="3200" b="1" dirty="0" smtClean="0"/>
              <a:t>éléments concernés</a:t>
            </a:r>
            <a:endParaRPr lang="fr-BE" sz="3200" b="1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Projet pédagogique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Modalités d’organisation du projet pédagogique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Modèle de contrat pédagogique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Modèle de PIF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Modification de programme de filière(s) agréée(s)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Moyens et ressources matériels, humains et financiers dont rapport incendie et documents relatifs au matériel présentant des risques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Statuts coordonnés ASBL / Décision Conseils pour les CPAS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Contrat de coopération </a:t>
            </a:r>
            <a:r>
              <a:rPr lang="fr-FR" sz="1800" dirty="0" err="1" smtClean="0"/>
              <a:t>Forem</a:t>
            </a:r>
            <a:endParaRPr lang="fr-FR" sz="1800" dirty="0" smtClean="0"/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Preuves du respect des règlementations applicables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endParaRPr lang="fr-FR" sz="1800" dirty="0"/>
          </a:p>
          <a:p>
            <a:pPr marL="0" indent="0" algn="r">
              <a:buNone/>
            </a:pPr>
            <a:r>
              <a:rPr lang="fr-FR" sz="1800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Ci-après « contenus et organisation »</a:t>
            </a:r>
            <a:endParaRPr lang="fr-FR" sz="1800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r-FR" sz="1900" b="1" dirty="0" smtClean="0"/>
          </a:p>
          <a:p>
            <a:pPr marL="0" indent="0">
              <a:buNone/>
            </a:pPr>
            <a:endParaRPr lang="fr-FR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7180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 smtClean="0"/>
              <a:t>Formulaires B + C : </a:t>
            </a:r>
            <a:br>
              <a:rPr lang="fr-FR" b="1" dirty="0" smtClean="0"/>
            </a:br>
            <a:r>
              <a:rPr lang="fr-FR" sz="3200" dirty="0" smtClean="0"/>
              <a:t>cas</a:t>
            </a:r>
            <a:r>
              <a:rPr lang="fr-FR" dirty="0" smtClean="0"/>
              <a:t> </a:t>
            </a:r>
            <a:r>
              <a:rPr lang="fr-FR" sz="3200" dirty="0" smtClean="0"/>
              <a:t>possibles</a:t>
            </a:r>
            <a:r>
              <a:rPr lang="fr-FR" dirty="0" smtClean="0"/>
              <a:t> </a:t>
            </a:r>
            <a:endParaRPr lang="fr-BE" sz="3200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900" b="1" dirty="0" smtClean="0"/>
              <a:t>Cas n°5 : Modification(s) de l’arrêt d’agrément + </a:t>
            </a:r>
            <a:r>
              <a:rPr lang="fr-FR" sz="1900" b="1" dirty="0" err="1" smtClean="0"/>
              <a:t>Modifs</a:t>
            </a:r>
            <a:r>
              <a:rPr lang="fr-FR" sz="1900" b="1" dirty="0" smtClean="0"/>
              <a:t> de « contenus » de filière(s) agréée(s)</a:t>
            </a:r>
            <a:br>
              <a:rPr lang="fr-FR" sz="1900" b="1" dirty="0" smtClean="0"/>
            </a:br>
            <a:r>
              <a:rPr lang="fr-FR" sz="1900" i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1900" i="1" dirty="0">
                <a:sym typeface="Wingdings" panose="05000000000000000000" pitchFamily="2" charset="2"/>
              </a:rPr>
              <a:t>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</a:t>
            </a:r>
            <a:r>
              <a:rPr lang="fr-FR" sz="1900" i="1" dirty="0" smtClean="0">
                <a:solidFill>
                  <a:srgbClr val="FF0000"/>
                </a:solidFill>
              </a:rPr>
              <a:t>3 </a:t>
            </a:r>
            <a:r>
              <a:rPr lang="fr-FR" sz="1900" i="1" dirty="0">
                <a:solidFill>
                  <a:srgbClr val="FF0000"/>
                </a:solidFill>
              </a:rPr>
              <a:t>+ Formulaire C</a:t>
            </a:r>
            <a:endParaRPr lang="fr-FR" sz="1900" b="1" dirty="0" smtClean="0"/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 smtClean="0"/>
              <a:t>Cas n°6 </a:t>
            </a:r>
            <a:r>
              <a:rPr lang="fr-FR" sz="1900" b="1" dirty="0"/>
              <a:t>: Modification(s) de l’arrêt d’agrément </a:t>
            </a:r>
            <a:r>
              <a:rPr lang="fr-FR" sz="1900" b="1" dirty="0" smtClean="0"/>
              <a:t>+ Nouvelle(s</a:t>
            </a:r>
            <a:r>
              <a:rPr lang="fr-FR" sz="1900" b="1" dirty="0"/>
              <a:t>) filière(s</a:t>
            </a:r>
            <a:r>
              <a:rPr lang="fr-FR" sz="1900" b="1" dirty="0" smtClean="0"/>
              <a:t>) + </a:t>
            </a:r>
            <a:r>
              <a:rPr lang="fr-FR" sz="1900" b="1" dirty="0" err="1"/>
              <a:t>Modifs</a:t>
            </a:r>
            <a:r>
              <a:rPr lang="fr-FR" sz="1900" b="1" dirty="0"/>
              <a:t> </a:t>
            </a:r>
            <a:r>
              <a:rPr lang="fr-FR" sz="1900" b="1" dirty="0" smtClean="0"/>
              <a:t>de contenus de filières agréés</a:t>
            </a:r>
            <a:br>
              <a:rPr lang="fr-FR" sz="1900" b="1" dirty="0" smtClean="0"/>
            </a:b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1900" i="1" dirty="0" smtClean="0">
                <a:sym typeface="Wingdings" panose="05000000000000000000" pitchFamily="2" charset="2"/>
              </a:rPr>
              <a:t>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</a:t>
            </a:r>
            <a:r>
              <a:rPr lang="fr-FR" sz="1900" i="1" dirty="0" smtClean="0">
                <a:solidFill>
                  <a:srgbClr val="FF0000"/>
                </a:solidFill>
              </a:rPr>
              <a:t>4 + Formulaire C</a:t>
            </a:r>
            <a:endParaRPr lang="fr-FR" sz="1900" i="1" dirty="0">
              <a:solidFill>
                <a:srgbClr val="FF0000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/>
              <a:t>Cas </a:t>
            </a:r>
            <a:r>
              <a:rPr lang="fr-FR" sz="1900" b="1" dirty="0" smtClean="0"/>
              <a:t>n°7 </a:t>
            </a:r>
            <a:r>
              <a:rPr lang="fr-FR" sz="1900" b="1" dirty="0"/>
              <a:t>: </a:t>
            </a:r>
            <a:r>
              <a:rPr lang="fr-FR" sz="1900" b="1" dirty="0" smtClean="0"/>
              <a:t>Nouvelle(s</a:t>
            </a:r>
            <a:r>
              <a:rPr lang="fr-FR" sz="1900" b="1" dirty="0"/>
              <a:t>) filière(s</a:t>
            </a:r>
            <a:r>
              <a:rPr lang="fr-FR" sz="1900" b="1" dirty="0" smtClean="0"/>
              <a:t>) + </a:t>
            </a:r>
            <a:r>
              <a:rPr lang="fr-FR" sz="1900" b="1" dirty="0" err="1"/>
              <a:t>Modifs</a:t>
            </a:r>
            <a:r>
              <a:rPr lang="fr-FR" sz="1900" b="1" dirty="0"/>
              <a:t> des </a:t>
            </a:r>
            <a:r>
              <a:rPr lang="fr-FR" sz="1900" b="1" dirty="0" smtClean="0"/>
              <a:t>contenus agréés</a:t>
            </a:r>
            <a:r>
              <a:rPr lang="fr-FR" sz="1900" b="1" dirty="0"/>
              <a:t/>
            </a:r>
            <a:br>
              <a:rPr lang="fr-FR" sz="1900" b="1" dirty="0"/>
            </a:br>
            <a:r>
              <a:rPr lang="fr-FR" sz="1900" i="1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fr-FR" sz="1900" i="1" dirty="0">
                <a:sym typeface="Wingdings" panose="05000000000000000000" pitchFamily="2" charset="2"/>
              </a:rPr>
              <a:t>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4 + Formulaire C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fr-FR" sz="1900" b="1" dirty="0" smtClean="0">
                <a:solidFill>
                  <a:schemeClr val="tx2"/>
                </a:solidFill>
              </a:rPr>
              <a:t>Cas n°8 </a:t>
            </a:r>
            <a:r>
              <a:rPr lang="fr-FR" sz="1900" b="1" dirty="0">
                <a:solidFill>
                  <a:schemeClr val="tx2"/>
                </a:solidFill>
              </a:rPr>
              <a:t>: </a:t>
            </a:r>
            <a:r>
              <a:rPr lang="fr-FR" sz="1900" b="1" dirty="0" err="1"/>
              <a:t>Modifs</a:t>
            </a:r>
            <a:r>
              <a:rPr lang="fr-FR" sz="1900" b="1" dirty="0"/>
              <a:t> </a:t>
            </a:r>
            <a:r>
              <a:rPr lang="fr-FR" sz="1900" b="1" dirty="0" smtClean="0"/>
              <a:t>de contenus </a:t>
            </a:r>
            <a:r>
              <a:rPr lang="fr-FR" sz="1900" b="1" dirty="0"/>
              <a:t>agréés </a:t>
            </a:r>
            <a:r>
              <a:rPr lang="fr-FR" sz="1900" b="1" dirty="0" smtClean="0"/>
              <a:t>+ s</a:t>
            </a:r>
            <a:r>
              <a:rPr lang="fr-FR" sz="1900" b="1" dirty="0" smtClean="0">
                <a:solidFill>
                  <a:schemeClr val="tx2"/>
                </a:solidFill>
              </a:rPr>
              <a:t>uppression </a:t>
            </a:r>
            <a:r>
              <a:rPr lang="fr-FR" sz="1900" b="1" dirty="0">
                <a:solidFill>
                  <a:schemeClr val="tx2"/>
                </a:solidFill>
              </a:rPr>
              <a:t>de </a:t>
            </a:r>
            <a:r>
              <a:rPr lang="fr-FR" sz="1900" b="1" dirty="0" smtClean="0">
                <a:solidFill>
                  <a:schemeClr val="tx2"/>
                </a:solidFill>
              </a:rPr>
              <a:t>filière(s) agréée(s)</a:t>
            </a:r>
            <a:r>
              <a:rPr lang="fr-FR" sz="19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/>
            </a:r>
            <a:br>
              <a:rPr lang="fr-FR" sz="1900" b="1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fr-FR" sz="1900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1900" i="1" dirty="0">
                <a:solidFill>
                  <a:srgbClr val="FF0000"/>
                </a:solidFill>
              </a:rPr>
              <a:t>Formulaire B, sections 2 et 3 </a:t>
            </a:r>
            <a:r>
              <a:rPr lang="fr-FR" sz="1900" i="1" dirty="0" smtClean="0">
                <a:solidFill>
                  <a:srgbClr val="FF0000"/>
                </a:solidFill>
              </a:rPr>
              <a:t>+ Formulaire </a:t>
            </a:r>
            <a:r>
              <a:rPr lang="fr-FR" sz="1900" i="1" dirty="0">
                <a:solidFill>
                  <a:srgbClr val="FF0000"/>
                </a:solidFill>
              </a:rPr>
              <a:t>C</a:t>
            </a:r>
          </a:p>
          <a:p>
            <a:pPr marL="0" indent="0">
              <a:spcBef>
                <a:spcPts val="2400"/>
              </a:spcBef>
              <a:buNone/>
            </a:pPr>
            <a:endParaRPr lang="fr-FR" sz="19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1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2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 smtClean="0"/>
              <a:t>Autres </a:t>
            </a:r>
            <a:r>
              <a:rPr lang="fr-FR" b="1" dirty="0" err="1" smtClean="0"/>
              <a:t>modifs</a:t>
            </a:r>
            <a:r>
              <a:rPr lang="fr-FR" b="1" dirty="0" smtClean="0"/>
              <a:t> ? </a:t>
            </a:r>
            <a:endParaRPr lang="fr-BE" sz="3200" b="1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sz="2400" b="1" dirty="0" smtClean="0"/>
          </a:p>
          <a:p>
            <a:pPr marL="0" indent="0" algn="ctr">
              <a:buNone/>
            </a:pPr>
            <a:r>
              <a:rPr lang="fr-FR" sz="2400" b="1" dirty="0" smtClean="0"/>
              <a:t>Ne relèvent pas </a:t>
            </a:r>
            <a:br>
              <a:rPr lang="fr-FR" sz="2400" b="1" dirty="0" smtClean="0"/>
            </a:br>
            <a:r>
              <a:rPr lang="fr-FR" sz="2400" b="1" dirty="0" smtClean="0"/>
              <a:t>de la procédure </a:t>
            </a:r>
            <a:br>
              <a:rPr lang="fr-FR" sz="2400" b="1" dirty="0" smtClean="0"/>
            </a:br>
            <a:r>
              <a:rPr lang="fr-FR" sz="2400" b="1" dirty="0" smtClean="0"/>
              <a:t>de renouvellement d’agrément ! </a:t>
            </a:r>
          </a:p>
          <a:p>
            <a:pPr marL="0" indent="0">
              <a:buNone/>
            </a:pPr>
            <a:endParaRPr lang="fr-FR" sz="1900" b="1" dirty="0" smtClean="0"/>
          </a:p>
        </p:txBody>
      </p:sp>
    </p:spTree>
    <p:extLst>
      <p:ext uri="{BB962C8B-B14F-4D97-AF65-F5344CB8AC3E}">
        <p14:creationId xmlns:p14="http://schemas.microsoft.com/office/powerpoint/2010/main" val="173465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 smtClean="0"/>
              <a:t>Délai de réponse ? </a:t>
            </a:r>
            <a:endParaRPr lang="fr-BE" sz="3200" b="1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1900" b="1" dirty="0" smtClean="0">
                <a:solidFill>
                  <a:schemeClr val="accent1"/>
                </a:solidFill>
              </a:rPr>
              <a:t>AGW CISP, Article 23 :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J0 - 1</a:t>
            </a:r>
            <a:r>
              <a:rPr lang="fr-FR" sz="1800" baseline="30000" dirty="0" smtClean="0"/>
              <a:t>er</a:t>
            </a:r>
            <a:r>
              <a:rPr lang="fr-FR" sz="1800" dirty="0" smtClean="0"/>
              <a:t> avril 2022 </a:t>
            </a:r>
            <a:r>
              <a:rPr lang="fr-FR" sz="1800" dirty="0"/>
              <a:t>: envoi du dossier complet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J+15 </a:t>
            </a:r>
            <a:r>
              <a:rPr lang="fr-FR" sz="1800" dirty="0"/>
              <a:t>(max) : accusé de réception précisant que le dossier est complet OU </a:t>
            </a:r>
            <a:r>
              <a:rPr lang="fr-FR" sz="1800" dirty="0" smtClean="0"/>
              <a:t>courrier d’invitation à compléter dans les 15 jours + max 15 jours à la demande du centre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Administration : Analyse, vérification du respect des conditions de renouvellement, avis du Bassin EFE (max. 40 jours), rapport d’instruction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J+75 : remise du rapport d’instruction + avis IBEFE à la Ministre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accent1"/>
                </a:solidFill>
              </a:rPr>
              <a:t>SI rapport et avis POSITIFS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J+90 : la Ministre se prononce </a:t>
            </a:r>
            <a:r>
              <a:rPr lang="fr-FR" sz="1800" b="1" dirty="0" smtClean="0"/>
              <a:t> </a:t>
            </a:r>
            <a:r>
              <a:rPr lang="fr-FR" sz="1800" dirty="0" smtClean="0"/>
              <a:t>sur le refus ou l’octroi d’agrément 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J+100 : l’administration notifie la décision au centre </a:t>
            </a:r>
          </a:p>
          <a:p>
            <a:pPr marL="0" indent="0">
              <a:buNone/>
            </a:pPr>
            <a:r>
              <a:rPr lang="fr-FR" sz="1800" dirty="0" smtClean="0">
                <a:solidFill>
                  <a:schemeClr val="accent1"/>
                </a:solidFill>
              </a:rPr>
              <a:t>SI rapport OU avis IBEFE négatif : avis de la Commission CISP (+ </a:t>
            </a:r>
            <a:r>
              <a:rPr lang="fr-FR" sz="1800" dirty="0" err="1" smtClean="0">
                <a:solidFill>
                  <a:schemeClr val="accent1"/>
                </a:solidFill>
              </a:rPr>
              <a:t>év</a:t>
            </a:r>
            <a:r>
              <a:rPr lang="fr-FR" sz="1800" dirty="0" smtClean="0">
                <a:solidFill>
                  <a:schemeClr val="accent1"/>
                </a:solidFill>
              </a:rPr>
              <a:t>. </a:t>
            </a:r>
            <a:r>
              <a:rPr lang="fr-FR" sz="1800" dirty="0">
                <a:solidFill>
                  <a:schemeClr val="accent1"/>
                </a:solidFill>
              </a:rPr>
              <a:t>a</a:t>
            </a:r>
            <a:r>
              <a:rPr lang="fr-FR" sz="1800" dirty="0" smtClean="0">
                <a:solidFill>
                  <a:schemeClr val="accent1"/>
                </a:solidFill>
              </a:rPr>
              <a:t>udition candidat)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J+90 (ou J+120 en cas d’audition) : remise du rapport d’instruction + avis IBEFE + avis commission à la  Ministre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J+105 (ou J+135 en cas d’audition) : la Ministre se prononce sur octroi ou refus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800" dirty="0" smtClean="0"/>
              <a:t>J+ 115 (ou J+145 en cas d’audition) : </a:t>
            </a:r>
            <a:r>
              <a:rPr lang="fr-FR" sz="1800" dirty="0"/>
              <a:t>l’administration notifie la décision au centre </a:t>
            </a: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</p:txBody>
      </p:sp>
    </p:spTree>
    <p:extLst>
      <p:ext uri="{BB962C8B-B14F-4D97-AF65-F5344CB8AC3E}">
        <p14:creationId xmlns:p14="http://schemas.microsoft.com/office/powerpoint/2010/main" val="24475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 smtClean="0"/>
              <a:t>Subvention ?</a:t>
            </a:r>
            <a:endParaRPr lang="fr-BE" sz="3200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 smtClean="0">
                <a:solidFill>
                  <a:schemeClr val="accent1"/>
                </a:solidFill>
              </a:rPr>
              <a:t>AGW CISP, Art.35, §2 : </a:t>
            </a:r>
          </a:p>
          <a:p>
            <a:pPr marL="0" indent="0">
              <a:buNone/>
            </a:pPr>
            <a:r>
              <a:rPr lang="fr-BE" sz="1600" dirty="0" smtClean="0"/>
              <a:t>« </a:t>
            </a:r>
            <a:r>
              <a:rPr lang="fr-BE" sz="1600" i="1" dirty="0"/>
              <a:t>L</a:t>
            </a:r>
            <a:r>
              <a:rPr lang="fr-BE" sz="1600" i="1" dirty="0" smtClean="0"/>
              <a:t>orsqu'un </a:t>
            </a:r>
            <a:r>
              <a:rPr lang="fr-BE" sz="1600" i="1" dirty="0"/>
              <a:t>centre </a:t>
            </a:r>
            <a:r>
              <a:rPr lang="fr-BE" sz="1600" b="1" i="1" dirty="0"/>
              <a:t>respectant l'ensemble des conditions prévues</a:t>
            </a:r>
            <a:r>
              <a:rPr lang="fr-BE" sz="1600" i="1" dirty="0"/>
              <a:t> par ou en vertu du décret </a:t>
            </a:r>
            <a:endParaRPr lang="fr-BE" sz="1600" i="1" dirty="0" smtClean="0"/>
          </a:p>
          <a:p>
            <a:pPr marL="0" indent="0">
              <a:buNone/>
            </a:pPr>
            <a:r>
              <a:rPr lang="fr-BE" sz="1600" i="1" dirty="0" smtClean="0"/>
              <a:t>… a </a:t>
            </a:r>
            <a:r>
              <a:rPr lang="fr-BE" sz="1600" b="1" i="1" dirty="0"/>
              <a:t>réalisé au moins cent pour cent des heures </a:t>
            </a:r>
            <a:r>
              <a:rPr lang="fr-BE" sz="1600" i="1" dirty="0"/>
              <a:t>de formation pour lesquelles il était agréé en tant que </a:t>
            </a:r>
            <a:r>
              <a:rPr lang="fr-BE" sz="1600" i="1" dirty="0" smtClean="0"/>
              <a:t>centre… </a:t>
            </a:r>
          </a:p>
          <a:p>
            <a:pPr marL="0" indent="0">
              <a:buNone/>
            </a:pPr>
            <a:r>
              <a:rPr lang="fr-BE" sz="1600" i="1" dirty="0" smtClean="0"/>
              <a:t>…</a:t>
            </a:r>
            <a:r>
              <a:rPr lang="fr-BE" sz="1600" b="1" i="1" dirty="0" smtClean="0"/>
              <a:t>en </a:t>
            </a:r>
            <a:r>
              <a:rPr lang="fr-BE" sz="1600" b="1" i="1" dirty="0"/>
              <a:t>tenant compte des heures prestées et assimilées</a:t>
            </a:r>
            <a:r>
              <a:rPr lang="fr-BE" sz="1600" i="1" dirty="0"/>
              <a:t>, calculées en moyenne sur les trois derniers exercices précédant l'année de la demande de renouvellement </a:t>
            </a:r>
            <a:r>
              <a:rPr lang="fr-BE" sz="1600" i="1" dirty="0" smtClean="0"/>
              <a:t>d'agrément… </a:t>
            </a:r>
          </a:p>
          <a:p>
            <a:pPr marL="0" indent="0">
              <a:buNone/>
            </a:pPr>
            <a:r>
              <a:rPr lang="fr-BE" sz="1600" i="1" dirty="0" smtClean="0"/>
              <a:t>… le </a:t>
            </a:r>
            <a:r>
              <a:rPr lang="fr-BE" sz="1600" i="1" dirty="0"/>
              <a:t>renouvellement d'</a:t>
            </a:r>
            <a:r>
              <a:rPr lang="fr-BE" sz="1600" b="1" i="1" dirty="0"/>
              <a:t>agrément est octroyé pour un nombre d'heures de formation agréées au moins équivalent à celui de l'agrément qui précède</a:t>
            </a:r>
            <a:r>
              <a:rPr lang="fr-BE" sz="1600" i="1" dirty="0"/>
              <a:t>, sauf si le centre demande à ce que ce nombre d'heures soit diminué.</a:t>
            </a:r>
            <a:r>
              <a:rPr lang="fr-BE" sz="1600" dirty="0"/>
              <a:t> » </a:t>
            </a:r>
            <a:endParaRPr lang="fr-FR" sz="1800" i="1" dirty="0">
              <a:solidFill>
                <a:srgbClr val="FF0000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endParaRPr lang="fr-FR" sz="19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1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73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1694" y="1281210"/>
            <a:ext cx="3460377" cy="2286000"/>
          </a:xfrm>
        </p:spPr>
        <p:txBody>
          <a:bodyPr/>
          <a:lstStyle/>
          <a:p>
            <a:r>
              <a:rPr lang="fr-FR" b="1" dirty="0" smtClean="0"/>
              <a:t>Contestation ?</a:t>
            </a:r>
            <a:endParaRPr lang="fr-BE" sz="3200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1800" b="1" dirty="0" smtClean="0">
                <a:solidFill>
                  <a:schemeClr val="accent1"/>
                </a:solidFill>
              </a:rPr>
              <a:t>Trois options décrites dans la Notice relative aux formulaires : </a:t>
            </a:r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700" b="1" dirty="0"/>
              <a:t>Recours en interne à </a:t>
            </a:r>
            <a:r>
              <a:rPr lang="fr-FR" sz="1700" b="1" dirty="0" smtClean="0"/>
              <a:t>l’administration </a:t>
            </a:r>
            <a:r>
              <a:rPr lang="fr-FR" sz="1700" dirty="0"/>
              <a:t>:</a:t>
            </a:r>
            <a:r>
              <a:rPr lang="fr-FR" sz="1700" dirty="0" smtClean="0"/>
              <a:t> 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par mail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pas de formalité particulière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ne suspend pas les délais d’introduction d’un recours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gratuit</a:t>
            </a:r>
            <a:endParaRPr lang="fr-FR" sz="1500" dirty="0"/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700" b="1" dirty="0"/>
              <a:t>Réclamation auprès du Médiateur de la Région Wallonie et de la Fédération </a:t>
            </a:r>
            <a:r>
              <a:rPr lang="fr-FR" sz="1700" b="1" dirty="0" smtClean="0"/>
              <a:t>Wallonie-Bruxelles </a:t>
            </a:r>
            <a:r>
              <a:rPr lang="fr-FR" sz="1700" dirty="0" smtClean="0"/>
              <a:t>: 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par courrier électronique</a:t>
            </a:r>
            <a:endParaRPr lang="fr-FR" sz="1500" dirty="0"/>
          </a:p>
          <a:p>
            <a:pPr marL="274638" indent="-274638">
              <a:buFont typeface="Arial" panose="020B0604020202020204" pitchFamily="34" charset="0"/>
              <a:buChar char="•"/>
            </a:pPr>
            <a:r>
              <a:rPr lang="fr-FR" sz="1700" b="1" dirty="0" smtClean="0"/>
              <a:t>Recours </a:t>
            </a:r>
            <a:r>
              <a:rPr lang="fr-FR" sz="1700" b="1" dirty="0"/>
              <a:t>au Conseil </a:t>
            </a:r>
            <a:r>
              <a:rPr lang="fr-FR" sz="1700" b="1" dirty="0" smtClean="0"/>
              <a:t>d’Etat </a:t>
            </a:r>
            <a:r>
              <a:rPr lang="fr-FR" sz="1700" dirty="0" smtClean="0"/>
              <a:t>: 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requête en annulation et/ou suspension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par voie électronique ou courrier recommandé</a:t>
            </a:r>
          </a:p>
          <a:p>
            <a:pPr marL="567246" lvl="1" indent="-274638">
              <a:buFont typeface="Arial" panose="020B0604020202020204" pitchFamily="34" charset="0"/>
              <a:buChar char="•"/>
            </a:pPr>
            <a:r>
              <a:rPr lang="fr-FR" sz="1500" dirty="0" smtClean="0"/>
              <a:t>200€</a:t>
            </a:r>
            <a:endParaRPr lang="fr-FR" sz="1500" dirty="0"/>
          </a:p>
          <a:p>
            <a:pPr marL="0" indent="0">
              <a:buNone/>
            </a:pPr>
            <a:endParaRPr lang="fr-FR" sz="1900" i="1" dirty="0">
              <a:solidFill>
                <a:srgbClr val="FF0000"/>
              </a:solidFill>
            </a:endParaRPr>
          </a:p>
          <a:p>
            <a:pPr marL="0" indent="0">
              <a:spcBef>
                <a:spcPts val="2400"/>
              </a:spcBef>
              <a:buNone/>
            </a:pPr>
            <a:endParaRPr lang="fr-FR" sz="1900" i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endParaRPr lang="fr-FR" sz="19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sz="19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6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000" b="1" i="1" dirty="0" smtClean="0"/>
              <a:t>Avant de commencer… </a:t>
            </a:r>
            <a:br>
              <a:rPr lang="fr-FR" sz="2000" b="1" i="1" dirty="0" smtClean="0"/>
            </a:br>
            <a:r>
              <a:rPr lang="fr-FR" b="1" dirty="0" smtClean="0"/>
              <a:t>Infos de service !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170354" cy="4161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smtClean="0"/>
              <a:t>Nouvelles filières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31 janvier 9h30 </a:t>
            </a:r>
            <a:r>
              <a:rPr lang="fr-FR" sz="1800" dirty="0"/>
              <a:t>– </a:t>
            </a:r>
            <a:r>
              <a:rPr lang="fr-FR" sz="1800" dirty="0" smtClean="0"/>
              <a:t>12h30 </a:t>
            </a:r>
            <a:r>
              <a:rPr lang="fr-FR" sz="1800" i="1" dirty="0" smtClean="0">
                <a:sym typeface="Wingdings" panose="05000000000000000000" pitchFamily="2" charset="2"/>
              </a:rPr>
              <a:t> inscription via Chat ou Caips </a:t>
            </a:r>
            <a:r>
              <a:rPr lang="fr-FR" sz="1800" i="1" dirty="0" err="1" smtClean="0">
                <a:sym typeface="Wingdings" panose="05000000000000000000" pitchFamily="2" charset="2"/>
              </a:rPr>
              <a:t>InfoNet</a:t>
            </a:r>
            <a:endParaRPr lang="fr-FR" sz="1800" i="1" dirty="0" smtClean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fr-BE" sz="1700" dirty="0" smtClean="0">
                <a:hlinkClick r:id="rId2"/>
              </a:rPr>
              <a:t>https</a:t>
            </a:r>
            <a:r>
              <a:rPr lang="fr-BE" sz="1700" dirty="0">
                <a:hlinkClick r:id="rId2"/>
              </a:rPr>
              <a:t>://us02web.zoom.us/meeting/register/tZcqcO2ppjIqH9T8opJmiZu8HNhm4ZRxp2zd</a:t>
            </a:r>
            <a:endParaRPr lang="fr-FR" sz="1700" b="1" i="1" dirty="0" smtClean="0"/>
          </a:p>
          <a:p>
            <a:pPr marL="0" indent="0">
              <a:buNone/>
            </a:pPr>
            <a:r>
              <a:rPr lang="fr-FR" b="1" dirty="0" smtClean="0"/>
              <a:t>Référentiels</a:t>
            </a:r>
            <a:endParaRPr lang="fr-FR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14 février 9h30 – 12h30 </a:t>
            </a:r>
            <a:r>
              <a:rPr lang="fr-FR" sz="1800" i="1" dirty="0">
                <a:sym typeface="Wingdings" panose="05000000000000000000" pitchFamily="2" charset="2"/>
              </a:rPr>
              <a:t> inscription via Chat ou Caips </a:t>
            </a:r>
            <a:r>
              <a:rPr lang="fr-FR" sz="1800" i="1" dirty="0" err="1" smtClean="0">
                <a:sym typeface="Wingdings" panose="05000000000000000000" pitchFamily="2" charset="2"/>
              </a:rPr>
              <a:t>InfoNet</a:t>
            </a:r>
            <a:endParaRPr lang="fr-FR" sz="1800" i="1" dirty="0" smtClean="0">
              <a:sym typeface="Wingdings" panose="05000000000000000000" pitchFamily="2" charset="2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600" dirty="0">
                <a:hlinkClick r:id="rId3"/>
              </a:rPr>
              <a:t>https://us02web.zoom.us/meeting/register/tZEsd-qoqT0vGNe0ktCbsDSC_3OSnTreNHHG?_x_zm_rtaid=tigIb13fR32AP3FQyUn_nA.1643007641472.9643ea853508973f314b231e9a7a8ddc&amp;_</a:t>
            </a:r>
            <a:r>
              <a:rPr lang="fr-FR" sz="1600" dirty="0" smtClean="0">
                <a:hlinkClick r:id="rId3"/>
              </a:rPr>
              <a:t>x_zm_rhtaid=295</a:t>
            </a:r>
            <a:r>
              <a:rPr lang="fr-FR" sz="1600" dirty="0" smtClean="0"/>
              <a:t> </a:t>
            </a:r>
            <a:endParaRPr lang="fr-FR" sz="1600" dirty="0"/>
          </a:p>
          <a:p>
            <a:pPr marL="0" indent="0">
              <a:buNone/>
            </a:pPr>
            <a:r>
              <a:rPr lang="fr-FR" b="1" dirty="0" smtClean="0"/>
              <a:t>APP Partenariats + APP Label Qualité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Infos à </a:t>
            </a:r>
            <a:r>
              <a:rPr lang="fr-FR" sz="1800" dirty="0" smtClean="0"/>
              <a:t>venir</a:t>
            </a:r>
          </a:p>
          <a:p>
            <a:pPr marL="0" indent="0">
              <a:buNone/>
            </a:pPr>
            <a:r>
              <a:rPr lang="fr-FR" b="1" dirty="0"/>
              <a:t>FSE+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FSE+ </a:t>
            </a:r>
            <a:r>
              <a:rPr lang="fr-FR" sz="1800" dirty="0"/>
              <a:t>CISP : Portefeuilles </a:t>
            </a:r>
            <a:r>
              <a:rPr lang="fr-FR" sz="1800" dirty="0"/>
              <a:t>Mobilité, </a:t>
            </a:r>
            <a:r>
              <a:rPr lang="fr-FR" sz="1800" dirty="0" err="1"/>
              <a:t>Neets</a:t>
            </a:r>
            <a:r>
              <a:rPr lang="fr-FR" sz="1800" dirty="0"/>
              <a:t>, [Amont-aval</a:t>
            </a:r>
            <a:r>
              <a:rPr lang="fr-FR" sz="1800" dirty="0"/>
              <a:t>]</a:t>
            </a:r>
            <a:r>
              <a:rPr lang="fr-FR" sz="1800" dirty="0"/>
              <a:t> </a:t>
            </a:r>
            <a:endParaRPr lang="fr-FR" sz="1800" dirty="0"/>
          </a:p>
          <a:p>
            <a:pPr marL="0" indent="0">
              <a:buNone/>
            </a:pPr>
            <a:r>
              <a:rPr lang="fr-FR" b="1" dirty="0" smtClean="0"/>
              <a:t>Mobilité</a:t>
            </a:r>
            <a:endParaRPr lang="fr-FR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PPD : Deux périodes d’appels/an : lesquelles ? </a:t>
            </a:r>
            <a:r>
              <a:rPr lang="fr-FR" sz="1800" dirty="0">
                <a:solidFill>
                  <a:srgbClr val="FF0000"/>
                </a:solidFill>
              </a:rPr>
              <a:t>(sondage 11h)</a:t>
            </a:r>
            <a:endParaRPr lang="fr-FR" sz="18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4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Principes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Procédure de </a:t>
            </a:r>
            <a:r>
              <a:rPr lang="fr-FR" b="1" u="sng" dirty="0" smtClean="0"/>
              <a:t>renouvellement</a:t>
            </a:r>
            <a:endParaRPr lang="fr-FR" b="1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Pour janvier 2023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Pas </a:t>
            </a:r>
            <a:r>
              <a:rPr lang="fr-FR" sz="1800" dirty="0"/>
              <a:t>de réforme réglementaire donc base légale idem = Décret CISP + AGW CISP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u="sng" dirty="0" smtClean="0"/>
              <a:t>N’est PAS </a:t>
            </a:r>
            <a:r>
              <a:rPr lang="fr-FR" sz="1800" dirty="0" smtClean="0"/>
              <a:t>une nouvelle demande d’agrément : vous l’avez déjà 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Ne concerne PAS les </a:t>
            </a:r>
            <a:r>
              <a:rPr lang="fr-FR" sz="1800" u="sng" dirty="0" smtClean="0"/>
              <a:t>premières</a:t>
            </a:r>
            <a:r>
              <a:rPr lang="fr-FR" sz="1800" dirty="0" smtClean="0"/>
              <a:t> demandes d’agrément d’ASBL/CPAS qui n’ont encore aucune filière CISP</a:t>
            </a:r>
          </a:p>
          <a:p>
            <a:pPr marL="0" indent="0">
              <a:buNone/>
            </a:pPr>
            <a:r>
              <a:rPr lang="fr-FR" b="1" dirty="0" smtClean="0"/>
              <a:t>Simplification</a:t>
            </a:r>
            <a:endParaRPr lang="fr-FR" b="1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/>
              <a:t>Objectif : traiter rapidement ce qui peut l’être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Deux cas de figure : pas de </a:t>
            </a:r>
            <a:r>
              <a:rPr lang="fr-FR" sz="1800" dirty="0" err="1" smtClean="0"/>
              <a:t>modif</a:t>
            </a:r>
            <a:r>
              <a:rPr lang="fr-FR" sz="1800" dirty="0" smtClean="0"/>
              <a:t> / demande de </a:t>
            </a:r>
            <a:r>
              <a:rPr lang="fr-FR" sz="1800" dirty="0" err="1" smtClean="0"/>
              <a:t>modif</a:t>
            </a:r>
            <a:endParaRPr lang="fr-FR" sz="18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En cas de </a:t>
            </a:r>
            <a:r>
              <a:rPr lang="fr-FR" sz="1800" dirty="0" err="1" smtClean="0"/>
              <a:t>modif</a:t>
            </a:r>
            <a:r>
              <a:rPr lang="fr-FR" sz="1800" dirty="0" smtClean="0"/>
              <a:t>, deux formulaires différents selon nature des </a:t>
            </a:r>
            <a:r>
              <a:rPr lang="fr-FR" sz="1800" dirty="0" err="1" smtClean="0"/>
              <a:t>modifs</a:t>
            </a:r>
            <a:endParaRPr lang="fr-FR" sz="1800" dirty="0" smtClean="0"/>
          </a:p>
          <a:p>
            <a:pPr marL="0" indent="0">
              <a:buNone/>
            </a:pPr>
            <a:r>
              <a:rPr lang="fr-FR" b="1" dirty="0" smtClean="0"/>
              <a:t>Contexte 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fr-FR" sz="1800" dirty="0"/>
              <a:t>Contexte général : diminution nombre de chômeurs, problèmes de recrutement, transition verte, transition numérique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fr-FR" sz="1800" dirty="0" smtClean="0"/>
              <a:t>Contexte CISP : nouveaux moyens (levée moratoire pour 122.500h, PRW)</a:t>
            </a:r>
          </a:p>
          <a:p>
            <a:pPr lvl="2">
              <a:buSzPct val="100000"/>
              <a:buFont typeface="Arial" panose="020B0604020202020204" pitchFamily="34" charset="0"/>
              <a:buChar char="•"/>
            </a:pPr>
            <a:r>
              <a:rPr lang="fr-FR" sz="1800" dirty="0"/>
              <a:t>Contexte </a:t>
            </a:r>
            <a:r>
              <a:rPr lang="fr-FR" sz="1800" dirty="0" smtClean="0"/>
              <a:t>2022 </a:t>
            </a:r>
            <a:r>
              <a:rPr lang="fr-FR" sz="1800" dirty="0"/>
              <a:t>: beaucoup </a:t>
            </a:r>
            <a:r>
              <a:rPr lang="fr-FR" sz="1800" dirty="0" smtClean="0"/>
              <a:t>d’opportunités </a:t>
            </a:r>
            <a:r>
              <a:rPr lang="fr-FR" sz="1800" dirty="0"/>
              <a:t>sur une période </a:t>
            </a:r>
            <a:r>
              <a:rPr lang="fr-FR" sz="1800" dirty="0" smtClean="0"/>
              <a:t>courte (renouvellement, RA, APP Partenariats, APP Qualité, FSE+) </a:t>
            </a:r>
            <a:endParaRPr lang="fr-FR" sz="1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Renouvellement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Simplification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Contexte 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fr-BE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chemeClr val="bg2">
                    <a:lumMod val="90000"/>
                  </a:schemeClr>
                </a:solidFill>
              </a:rPr>
              <a:t>[Pause lexicale…]</a:t>
            </a:r>
            <a:endParaRPr lang="fr-BE" b="1" i="1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L’administration distingue ceux types de modifications : </a:t>
            </a:r>
            <a:endParaRPr lang="fr-FR" b="1" i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68288" indent="-268288">
              <a:buAutoNum type="arabicPeriod"/>
            </a:pPr>
            <a:r>
              <a:rPr lang="fr-FR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Celles qui portent sur les éléments clés de l’identité des filières</a:t>
            </a:r>
            <a:endParaRPr lang="fr-FR" sz="16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538163" lvl="3" indent="-18256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savoir :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Bassin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EFE, Cadre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méthodo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(EFT/Défi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), Type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filière (Base, ORI, PRO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), Intitulé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filières, Volume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horaire</a:t>
            </a:r>
          </a:p>
          <a:p>
            <a:pPr marL="538163" lvl="3" indent="-18256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Ainsi que : demande d’agrément de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nouvelle(s) filière(s)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+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suppression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filière(s) agréées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appelés dans l’AGW CISP les 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« 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éléments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visés à l’article 24, §3, alinéa 1 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 [du décret CISP]</a:t>
            </a:r>
            <a:endParaRPr lang="fr-FR" sz="16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appelés dans la notice relative au formulaire 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« les modifications de l’arrêté d’agrément au niveau de la description des filières (volume horaire, intitulé </a:t>
            </a:r>
            <a:r>
              <a:rPr lang="fr-FR" sz="1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etc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»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ppelés encore dans la notice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« les éléments repris au point 1 [et 2] de la liste »</a:t>
            </a:r>
          </a:p>
          <a:p>
            <a:pPr marL="566928" lvl="3" indent="0" algn="r">
              <a:buNone/>
            </a:pPr>
            <a:r>
              <a:rPr lang="fr-FR" sz="1700" b="1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Ci après « éléments-clés »</a:t>
            </a:r>
            <a:endParaRPr lang="fr-FR" sz="1800" b="1" dirty="0" smtClean="0">
              <a:solidFill>
                <a:schemeClr val="accent1"/>
              </a:solidFill>
            </a:endParaRPr>
          </a:p>
          <a:p>
            <a:pPr marL="268288" indent="-268288">
              <a:buNone/>
            </a:pPr>
            <a:r>
              <a:rPr lang="fr-FR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 Celles qui portent sur d’autres éléments des filières</a:t>
            </a:r>
          </a:p>
          <a:p>
            <a:pPr marL="538163" lvl="3" indent="-18256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savoir :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Projet pédagogique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Programme filière, Modèles de docs pédagogiques, preuves de respect de normes de sécurité, …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appelés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dans l’AGW CISP 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« 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les éléments ne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portant pas sur des éléments visés à l’article 24, §3, alinéa 1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er et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n’ayant pas d’incidence sur le subventionnement octroyé au </a:t>
            </a:r>
            <a:r>
              <a:rPr lang="fr-F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centre 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»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ppelés dans la notice </a:t>
            </a:r>
            <a:r>
              <a:rPr lang="fr-FR" sz="1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« modifications reprises aux point 3 à 8 de la liste »</a:t>
            </a:r>
          </a:p>
          <a:p>
            <a:pPr marL="566928" lvl="3" indent="0" algn="r">
              <a:buNone/>
            </a:pPr>
            <a:r>
              <a:rPr lang="fr-FR" sz="1600" b="1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fr-FR" sz="1600" b="1" i="1" dirty="0">
                <a:solidFill>
                  <a:schemeClr val="accent1"/>
                </a:solidFill>
                <a:sym typeface="Wingdings" panose="05000000000000000000" pitchFamily="2" charset="2"/>
              </a:rPr>
              <a:t>Ci après </a:t>
            </a:r>
            <a:r>
              <a:rPr lang="fr-FR" sz="1600" b="1" i="1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«contenus et organisation</a:t>
            </a:r>
            <a:r>
              <a:rPr lang="fr-FR" sz="1600" b="1" i="1" dirty="0">
                <a:solidFill>
                  <a:schemeClr val="accent1"/>
                </a:solidFill>
                <a:sym typeface="Wingdings" panose="05000000000000000000" pitchFamily="2" charset="2"/>
              </a:rPr>
              <a:t> »</a:t>
            </a:r>
            <a:endParaRPr lang="fr-FR" sz="1600" b="1" dirty="0">
              <a:solidFill>
                <a:schemeClr val="accent1"/>
              </a:solidFill>
            </a:endParaRPr>
          </a:p>
          <a:p>
            <a:pPr marL="566928" lvl="3" indent="0">
              <a:buNone/>
            </a:pPr>
            <a:endParaRPr lang="fr-FR" sz="16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Procédure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4" y="683894"/>
            <a:ext cx="7664341" cy="5793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Formulaires </a:t>
            </a:r>
            <a:endParaRPr lang="fr-FR" b="1" u="sng" dirty="0" smtClean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b="1" dirty="0" smtClean="0"/>
              <a:t>Formulaire A</a:t>
            </a:r>
            <a:r>
              <a:rPr lang="fr-FR" sz="1800" dirty="0" smtClean="0"/>
              <a:t> : pas de </a:t>
            </a:r>
            <a:r>
              <a:rPr lang="fr-FR" sz="1800" dirty="0" err="1" smtClean="0"/>
              <a:t>modif</a:t>
            </a:r>
            <a:r>
              <a:rPr lang="fr-FR" sz="1800" dirty="0" smtClean="0"/>
              <a:t> du tout</a:t>
            </a:r>
            <a:endParaRPr lang="fr-FR" sz="1800" dirty="0" smtClean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b="1" dirty="0" smtClean="0"/>
              <a:t>Formulaire B </a:t>
            </a:r>
            <a:r>
              <a:rPr lang="fr-FR" sz="1800" dirty="0" smtClean="0"/>
              <a:t>: </a:t>
            </a:r>
            <a:r>
              <a:rPr lang="fr-FR" sz="1800" dirty="0" err="1" smtClean="0"/>
              <a:t>modif</a:t>
            </a:r>
            <a:r>
              <a:rPr lang="fr-FR" sz="1800" dirty="0" smtClean="0"/>
              <a:t> de l’arrêté d’agrément (= éléments-clés) : 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/>
              <a:t>Bassin EFE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Cadre </a:t>
            </a:r>
            <a:r>
              <a:rPr lang="fr-FR" sz="1800" i="1" dirty="0" err="1" smtClean="0"/>
              <a:t>méthodo</a:t>
            </a:r>
            <a:r>
              <a:rPr lang="fr-FR" sz="1800" i="1" dirty="0" smtClean="0"/>
              <a:t> (EFT/Défi)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Type de filière (Base, ORI, PRO)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Intitulé des filières </a:t>
            </a:r>
            <a:endParaRPr lang="fr-FR" sz="1800" i="1" dirty="0"/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Volume horaire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Demande d’agrément d’une ou plusieurs nouvelles filières</a:t>
            </a:r>
          </a:p>
          <a:p>
            <a:pPr lvl="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i="1" dirty="0" smtClean="0"/>
              <a:t>Suppression d’une ou plusieurs filières agréées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b="1" dirty="0" smtClean="0"/>
              <a:t>Formulaire C</a:t>
            </a:r>
            <a:r>
              <a:rPr lang="fr-FR" sz="1800" dirty="0" smtClean="0"/>
              <a:t> : </a:t>
            </a:r>
            <a:r>
              <a:rPr lang="fr-FR" sz="1800" dirty="0" err="1" smtClean="0"/>
              <a:t>modif</a:t>
            </a:r>
            <a:r>
              <a:rPr lang="fr-FR" sz="1800" dirty="0" smtClean="0"/>
              <a:t> d’un autre élément (= contenu et organisation)</a:t>
            </a:r>
            <a:endParaRPr lang="fr-FR" sz="1800" dirty="0"/>
          </a:p>
          <a:p>
            <a:pPr marL="0" indent="0">
              <a:buNone/>
            </a:pPr>
            <a:r>
              <a:rPr lang="fr-FR" b="1" dirty="0" smtClean="0"/>
              <a:t>Deadline </a:t>
            </a:r>
            <a:endParaRPr lang="fr-FR" b="1" u="sng" dirty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b="1" dirty="0" smtClean="0"/>
              <a:t>1</a:t>
            </a:r>
            <a:r>
              <a:rPr lang="fr-FR" sz="1800" b="1" baseline="30000" dirty="0" smtClean="0"/>
              <a:t>er</a:t>
            </a:r>
            <a:r>
              <a:rPr lang="fr-FR" sz="1800" b="1" dirty="0" smtClean="0"/>
              <a:t> avril 2022</a:t>
            </a:r>
          </a:p>
          <a:p>
            <a:pPr marL="0" indent="0">
              <a:buNone/>
            </a:pPr>
            <a:r>
              <a:rPr lang="fr-FR" b="1" dirty="0" smtClean="0"/>
              <a:t>Canal</a:t>
            </a:r>
            <a:endParaRPr lang="fr-FR" b="1" u="sng" dirty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Envoi </a:t>
            </a:r>
            <a:r>
              <a:rPr lang="fr-FR" sz="1800" u="sng" dirty="0" smtClean="0"/>
              <a:t>exclusivement par mail </a:t>
            </a:r>
            <a:r>
              <a:rPr lang="fr-FR" sz="1800" dirty="0" smtClean="0"/>
              <a:t>à </a:t>
            </a:r>
            <a:r>
              <a:rPr lang="fr-FR" sz="1800" dirty="0" smtClean="0">
                <a:hlinkClick r:id="rId2"/>
              </a:rPr>
              <a:t>christophejacobs@spw.wallonie.be</a:t>
            </a:r>
            <a:endParaRPr lang="fr-FR" sz="1800" dirty="0" smtClean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En objet : </a:t>
            </a:r>
            <a:r>
              <a:rPr lang="fr-FR" sz="1800" i="1" dirty="0" smtClean="0"/>
              <a:t>[nom du centre] – demande de renouvellement d’agrément 2023</a:t>
            </a:r>
            <a:endParaRPr lang="fr-FR" sz="1800" i="1" dirty="0"/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fr-FR" sz="18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Formulaires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Deadline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400" b="1" dirty="0" smtClean="0">
                <a:solidFill>
                  <a:schemeClr val="bg2">
                    <a:lumMod val="75000"/>
                  </a:schemeClr>
                </a:solidFill>
              </a:rPr>
              <a:t>Canal </a:t>
            </a:r>
            <a:endParaRPr lang="fr-FR" sz="24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fr-BE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Important !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4" y="683894"/>
            <a:ext cx="7664341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dirty="0" smtClean="0"/>
              <a:t>La demande de renouvellement est introduite </a:t>
            </a:r>
            <a:r>
              <a:rPr lang="fr-FR" sz="1800" b="1" u="sng" dirty="0" smtClean="0"/>
              <a:t>pour toute l’activité CISP du centre</a:t>
            </a:r>
            <a:r>
              <a:rPr lang="fr-FR" sz="1800" b="1" dirty="0" smtClean="0"/>
              <a:t> et non pour chaque filière séparément.</a:t>
            </a:r>
          </a:p>
          <a:p>
            <a:pPr marL="0" indent="0">
              <a:buNone/>
            </a:pPr>
            <a:r>
              <a:rPr lang="fr-FR" sz="1800" b="1" dirty="0" smtClean="0"/>
              <a:t>Il y a donc </a:t>
            </a:r>
            <a:r>
              <a:rPr lang="fr-FR" sz="1800" b="1" dirty="0"/>
              <a:t>q</a:t>
            </a:r>
            <a:r>
              <a:rPr lang="fr-FR" sz="1800" b="1" dirty="0" smtClean="0"/>
              <a:t>uatre envois possibles :  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Uniquement un (et un seul) formulaire A 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Uniquement un (et un seul) formulaire B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Uniquement un (et un seul) formulaire C</a:t>
            </a:r>
          </a:p>
          <a:p>
            <a:pPr lvl="2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800" dirty="0" smtClean="0"/>
              <a:t>Un (et un seul) formulaire B + un (et un seul) formulaire C</a:t>
            </a:r>
          </a:p>
        </p:txBody>
      </p:sp>
    </p:spTree>
    <p:extLst>
      <p:ext uri="{BB962C8B-B14F-4D97-AF65-F5344CB8AC3E}">
        <p14:creationId xmlns:p14="http://schemas.microsoft.com/office/powerpoint/2010/main" val="34138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3118" y="1025282"/>
            <a:ext cx="3200400" cy="263231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b="1" dirty="0" smtClean="0"/>
              <a:t>Pas de </a:t>
            </a:r>
            <a:r>
              <a:rPr lang="fr-FR" b="1" dirty="0" err="1" smtClean="0"/>
              <a:t>modif</a:t>
            </a:r>
            <a:r>
              <a:rPr lang="fr-FR" b="1" dirty="0" smtClean="0"/>
              <a:t> ?</a:t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400" b="1" i="1" dirty="0" smtClean="0">
                <a:sym typeface="Wingdings" panose="05000000000000000000" pitchFamily="2" charset="2"/>
              </a:rPr>
              <a:t> Formulaire A</a:t>
            </a:r>
            <a:endParaRPr lang="fr-BE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/>
              <a:t>Renouvellement à l’identique : Employez le </a:t>
            </a:r>
            <a:r>
              <a:rPr lang="fr-FR" sz="1800" b="1" dirty="0" smtClean="0">
                <a:solidFill>
                  <a:srgbClr val="FF0000"/>
                </a:solidFill>
              </a:rPr>
              <a:t>Formulaire A</a:t>
            </a:r>
            <a:endParaRPr lang="fr-FR" sz="1800" b="1" dirty="0" smtClean="0"/>
          </a:p>
          <a:p>
            <a:pPr marL="0" indent="0">
              <a:buNone/>
            </a:pPr>
            <a:r>
              <a:rPr lang="fr-FR" b="1" dirty="0" smtClean="0">
                <a:solidFill>
                  <a:srgbClr val="FF0000"/>
                </a:solidFill>
              </a:rPr>
              <a:t>Attention : </a:t>
            </a:r>
            <a:endParaRPr lang="fr-FR" b="1" u="sng" dirty="0" smtClean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Vous avez modifié vos filières depuis 2016 et vous en avez informé l’administration dans les règles 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800" dirty="0" smtClean="0"/>
              <a:t>Inutile de les informer à nouveau pour ces modifications-là : elles sont actées (NB : y compris Filières Prison)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Vous avez modifié des éléments « contenus et organisation » de vos filières depuis 2016 </a:t>
            </a:r>
            <a:r>
              <a:rPr lang="fr-FR" sz="1800" u="sng" dirty="0" smtClean="0"/>
              <a:t>sans</a:t>
            </a:r>
            <a:r>
              <a:rPr lang="fr-FR" sz="1800" dirty="0" smtClean="0"/>
              <a:t> en informer l’administration ?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800" dirty="0" smtClean="0"/>
              <a:t>SOIT : vous l’informez dès maintenant selon procédure habituelle*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800" dirty="0" smtClean="0"/>
              <a:t>SOIT : vous l’informez à l’occasion de la demande de renouvellement via formulaire B ou C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800" dirty="0" smtClean="0"/>
              <a:t>Vous voulez modifier UNIQUEMENT des éléments de « contenu et organisation » dès 2022 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800" dirty="0" smtClean="0"/>
              <a:t>Vous pouvez en informer l’administration </a:t>
            </a:r>
            <a:r>
              <a:rPr lang="fr-FR" sz="1800" dirty="0"/>
              <a:t>dès maintenant selon procédure habituelle</a:t>
            </a:r>
            <a:r>
              <a:rPr lang="fr-FR" sz="1800" dirty="0" smtClean="0"/>
              <a:t>* décrite dans l’AGW CISP, Art 24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2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4153" y="308106"/>
            <a:ext cx="3200400" cy="263231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b="1" i="1" dirty="0" smtClean="0">
                <a:solidFill>
                  <a:schemeClr val="bg2">
                    <a:lumMod val="90000"/>
                  </a:schemeClr>
                </a:solidFill>
              </a:rPr>
              <a:t>[Pause légaliste]</a:t>
            </a:r>
            <a:endParaRPr lang="fr-BE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Procédure habituelle pour les modifications de « contenu et organisation » des filières : </a:t>
            </a:r>
          </a:p>
          <a:p>
            <a:pPr marL="0" indent="0">
              <a:buNone/>
            </a:pPr>
            <a:r>
              <a:rPr lang="fr-FR" sz="1800" b="1" i="1" dirty="0" smtClean="0">
                <a:solidFill>
                  <a:schemeClr val="accent1"/>
                </a:solidFill>
              </a:rPr>
              <a:t>AGW CISP, Article 24 : </a:t>
            </a: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application de l’article 9, alinéa 4 du décret, </a:t>
            </a:r>
            <a:endParaRPr lang="fr-FR" sz="1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 lorsque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le centre introduit une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demande de modification de la décision </a:t>
            </a:r>
            <a:endParaRPr lang="fr-FR" sz="18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 ne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portant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pas sur des éléments visés à l’article 24, §3, alinéa 1 </a:t>
            </a:r>
            <a:r>
              <a:rPr lang="fr-FR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</a:t>
            </a:r>
            <a:endParaRPr lang="fr-FR" sz="18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 et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n’ayant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pas d’incidence sur le subventionnement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octroyé au centre, </a:t>
            </a:r>
            <a:endParaRPr lang="fr-FR" sz="1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… </a:t>
            </a:r>
            <a:r>
              <a:rPr lang="fr-FR" sz="18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l’Administration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prononce, par voie électronique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sur la demande de modification de la décision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dans les quinze jours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qui suivent la réception de celle-ci. </a:t>
            </a:r>
            <a:endParaRPr lang="fr-FR" sz="1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L’Administration 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 prononce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notamment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8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 regard de la cohérence</a:t>
            </a:r>
            <a:r>
              <a:rPr lang="fr-FR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la modification demandée avec la demande d’agrément initiale et le projet pédagogique. </a:t>
            </a:r>
            <a:endParaRPr lang="fr-FR" sz="1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0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91025" y="683894"/>
            <a:ext cx="7486650" cy="5793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Modification des éléments clés des filières ?</a:t>
            </a:r>
            <a:br>
              <a:rPr lang="fr-FR" b="1" dirty="0" smtClean="0">
                <a:solidFill>
                  <a:schemeClr val="tx2"/>
                </a:solidFill>
              </a:rPr>
            </a:br>
            <a:r>
              <a:rPr lang="fr-FR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</a:t>
            </a:r>
            <a:r>
              <a:rPr lang="fr-FR" i="1" dirty="0" smtClean="0">
                <a:solidFill>
                  <a:srgbClr val="FF0000"/>
                </a:solidFill>
              </a:rPr>
              <a:t>ormulaire </a:t>
            </a:r>
            <a:r>
              <a:rPr lang="fr-FR" i="1" dirty="0">
                <a:solidFill>
                  <a:srgbClr val="FF0000"/>
                </a:solidFill>
              </a:rPr>
              <a:t>B</a:t>
            </a:r>
          </a:p>
          <a:p>
            <a:pPr marL="0" indent="0"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Demande de nouvelle(s) filière(s)  ?</a:t>
            </a:r>
            <a:br>
              <a:rPr lang="fr-FR" b="1" dirty="0" smtClean="0">
                <a:solidFill>
                  <a:schemeClr val="tx2"/>
                </a:solidFill>
              </a:rPr>
            </a:br>
            <a:r>
              <a:rPr lang="fr-FR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Formulaire B </a:t>
            </a:r>
            <a:endParaRPr lang="fr-FR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b="1" dirty="0" smtClean="0">
                <a:solidFill>
                  <a:schemeClr val="tx2"/>
                </a:solidFill>
              </a:rPr>
              <a:t>Suppression de filière(s) agréée(s) ?  </a:t>
            </a:r>
            <a:br>
              <a:rPr lang="fr-FR" b="1" dirty="0" smtClean="0">
                <a:solidFill>
                  <a:schemeClr val="tx2"/>
                </a:solidFill>
              </a:rPr>
            </a:br>
            <a:r>
              <a:rPr lang="fr-FR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F</a:t>
            </a:r>
            <a:r>
              <a:rPr lang="fr-FR" i="1" dirty="0" smtClean="0">
                <a:solidFill>
                  <a:srgbClr val="FF0000"/>
                </a:solidFill>
              </a:rPr>
              <a:t>ormulaire </a:t>
            </a:r>
            <a:r>
              <a:rPr lang="fr-FR" i="1" dirty="0">
                <a:solidFill>
                  <a:srgbClr val="FF0000"/>
                </a:solidFill>
              </a:rPr>
              <a:t>B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Modification des contenus et de l’organisation de filière(s) ?  </a:t>
            </a:r>
            <a:br>
              <a:rPr lang="fr-FR" b="1" dirty="0" smtClean="0"/>
            </a:br>
            <a:r>
              <a:rPr lang="fr-FR" i="1" dirty="0" smtClean="0">
                <a:solidFill>
                  <a:srgbClr val="00B0F0"/>
                </a:solidFill>
                <a:sym typeface="Wingdings" panose="05000000000000000000" pitchFamily="2" charset="2"/>
              </a:rPr>
              <a:t> F</a:t>
            </a:r>
            <a:r>
              <a:rPr lang="fr-FR" i="1" dirty="0" smtClean="0">
                <a:solidFill>
                  <a:srgbClr val="00B0F0"/>
                </a:solidFill>
              </a:rPr>
              <a:t>ormulaire </a:t>
            </a:r>
            <a:r>
              <a:rPr lang="fr-FR" i="1" dirty="0">
                <a:solidFill>
                  <a:srgbClr val="00B0F0"/>
                </a:solidFill>
              </a:rPr>
              <a:t>C</a:t>
            </a:r>
          </a:p>
          <a:p>
            <a:pPr marL="384048" lvl="2" indent="0">
              <a:buNone/>
            </a:pPr>
            <a:endParaRPr lang="fr-FR" sz="1800" b="1" dirty="0" smtClean="0"/>
          </a:p>
          <a:p>
            <a:pPr lvl="3">
              <a:buFont typeface="Arial" panose="020B0604020202020204" pitchFamily="34" charset="0"/>
              <a:buChar char="•"/>
            </a:pPr>
            <a:endParaRPr lang="fr-FR" sz="1800" dirty="0"/>
          </a:p>
          <a:p>
            <a:pPr marL="0" indent="0">
              <a:buNone/>
            </a:pPr>
            <a:endParaRPr lang="fr-FR" sz="1800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7100" y="2"/>
            <a:ext cx="1104900" cy="802188"/>
          </a:xfrm>
          <a:prstGeom prst="rect">
            <a:avLst/>
          </a:prstGeom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373118" y="1025282"/>
            <a:ext cx="3200400" cy="263231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b="1" dirty="0" smtClean="0"/>
              <a:t>Des </a:t>
            </a:r>
            <a:r>
              <a:rPr lang="fr-FR" b="1" dirty="0" err="1" smtClean="0"/>
              <a:t>modifs</a:t>
            </a:r>
            <a:r>
              <a:rPr lang="fr-FR" b="1" dirty="0" smtClean="0"/>
              <a:t> ?</a:t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2400" b="1" i="1" dirty="0" smtClean="0">
                <a:sym typeface="Wingdings" panose="05000000000000000000" pitchFamily="2" charset="2"/>
              </a:rPr>
              <a:t> Formulaire B et/ou C</a:t>
            </a:r>
            <a:endParaRPr lang="fr-BE" sz="2400" b="1" i="1" dirty="0"/>
          </a:p>
        </p:txBody>
      </p:sp>
    </p:spTree>
    <p:extLst>
      <p:ext uri="{BB962C8B-B14F-4D97-AF65-F5344CB8AC3E}">
        <p14:creationId xmlns:p14="http://schemas.microsoft.com/office/powerpoint/2010/main" val="248422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Personnalisé 4">
      <a:dk1>
        <a:sysClr val="windowText" lastClr="000000"/>
      </a:dk1>
      <a:lt1>
        <a:sysClr val="window" lastClr="FFFFFF"/>
      </a:lt1>
      <a:dk2>
        <a:srgbClr val="39302A"/>
      </a:dk2>
      <a:lt2>
        <a:srgbClr val="FFE0CC"/>
      </a:lt2>
      <a:accent1>
        <a:srgbClr val="FF6600"/>
      </a:accent1>
      <a:accent2>
        <a:srgbClr val="C00000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44189</TotalTime>
  <Words>1017</Words>
  <Application>Microsoft Office PowerPoint</Application>
  <PresentationFormat>Grand écran</PresentationFormat>
  <Paragraphs>176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Rétrospective</vt:lpstr>
      <vt:lpstr>Conception personnalisée</vt:lpstr>
      <vt:lpstr>Renouvellement agrément CISP  Formulaires de demande</vt:lpstr>
      <vt:lpstr>Avant de commencer…  Infos de service !</vt:lpstr>
      <vt:lpstr>Principes</vt:lpstr>
      <vt:lpstr>[Pause lexicale…]</vt:lpstr>
      <vt:lpstr>Procédure</vt:lpstr>
      <vt:lpstr>Important !</vt:lpstr>
      <vt:lpstr>Pas de modif ?   Formulaire A</vt:lpstr>
      <vt:lpstr>[Pause légaliste]</vt:lpstr>
      <vt:lpstr>Des modifs ?   Formulaire B et/ou C</vt:lpstr>
      <vt:lpstr>Formulaire B :  4 cas possibles </vt:lpstr>
      <vt:lpstr>Formulaire C : éléments concernés</vt:lpstr>
      <vt:lpstr>Formulaires B + C :  cas possibles </vt:lpstr>
      <vt:lpstr>Autres modifs ? </vt:lpstr>
      <vt:lpstr>Délai de réponse ? </vt:lpstr>
      <vt:lpstr>Subvention ?</vt:lpstr>
      <vt:lpstr>Contestation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RGPD</dc:title>
  <dc:creator>Caips</dc:creator>
  <cp:lastModifiedBy>Caips</cp:lastModifiedBy>
  <cp:revision>543</cp:revision>
  <cp:lastPrinted>2019-11-12T14:15:27Z</cp:lastPrinted>
  <dcterms:created xsi:type="dcterms:W3CDTF">2019-07-19T13:49:12Z</dcterms:created>
  <dcterms:modified xsi:type="dcterms:W3CDTF">2022-01-24T13:05:55Z</dcterms:modified>
</cp:coreProperties>
</file>