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0"/>
  </p:notesMasterIdLst>
  <p:handoutMasterIdLst>
    <p:handoutMasterId r:id="rId21"/>
  </p:handoutMasterIdLst>
  <p:sldIdLst>
    <p:sldId id="257" r:id="rId3"/>
    <p:sldId id="468" r:id="rId4"/>
    <p:sldId id="487" r:id="rId5"/>
    <p:sldId id="492" r:id="rId6"/>
    <p:sldId id="488" r:id="rId7"/>
    <p:sldId id="489" r:id="rId8"/>
    <p:sldId id="490" r:id="rId9"/>
    <p:sldId id="491" r:id="rId10"/>
    <p:sldId id="498" r:id="rId11"/>
    <p:sldId id="494" r:id="rId12"/>
    <p:sldId id="471" r:id="rId13"/>
    <p:sldId id="499" r:id="rId14"/>
    <p:sldId id="495" r:id="rId15"/>
    <p:sldId id="493" r:id="rId16"/>
    <p:sldId id="496" r:id="rId17"/>
    <p:sldId id="497" r:id="rId18"/>
    <p:sldId id="500" r:id="rId19"/>
  </p:sldIdLst>
  <p:sldSz cx="12192000" cy="6858000"/>
  <p:notesSz cx="6669088" cy="97758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75" autoAdjust="0"/>
    <p:restoredTop sz="82509" autoAdjust="0"/>
  </p:normalViewPr>
  <p:slideViewPr>
    <p:cSldViewPr snapToGrid="0">
      <p:cViewPr varScale="1">
        <p:scale>
          <a:sx n="85" d="100"/>
          <a:sy n="85" d="100"/>
        </p:scale>
        <p:origin x="59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23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889938" cy="490489"/>
          </a:xfrm>
          <a:prstGeom prst="rect">
            <a:avLst/>
          </a:prstGeom>
        </p:spPr>
        <p:txBody>
          <a:bodyPr vert="horz" lIns="91432" tIns="45716" rIns="91432" bIns="45716" rtlCol="0"/>
          <a:lstStyle>
            <a:lvl1pPr algn="l">
              <a:defRPr sz="1200"/>
            </a:lvl1pPr>
          </a:lstStyle>
          <a:p>
            <a:endParaRPr lang="fr-BE"/>
          </a:p>
        </p:txBody>
      </p:sp>
      <p:sp>
        <p:nvSpPr>
          <p:cNvPr id="3" name="Espace réservé de la date 2"/>
          <p:cNvSpPr>
            <a:spLocks noGrp="1"/>
          </p:cNvSpPr>
          <p:nvPr>
            <p:ph type="dt" sz="quarter" idx="1"/>
          </p:nvPr>
        </p:nvSpPr>
        <p:spPr>
          <a:xfrm>
            <a:off x="3777607" y="1"/>
            <a:ext cx="2889938" cy="490489"/>
          </a:xfrm>
          <a:prstGeom prst="rect">
            <a:avLst/>
          </a:prstGeom>
        </p:spPr>
        <p:txBody>
          <a:bodyPr vert="horz" lIns="91432" tIns="45716" rIns="91432" bIns="45716" rtlCol="0"/>
          <a:lstStyle>
            <a:lvl1pPr algn="r">
              <a:defRPr sz="1200"/>
            </a:lvl1pPr>
          </a:lstStyle>
          <a:p>
            <a:fld id="{57A64357-99E2-44C1-896E-6D6FEC143027}" type="datetimeFigureOut">
              <a:rPr lang="fr-BE" smtClean="0"/>
              <a:t>30-01-22</a:t>
            </a:fld>
            <a:endParaRPr lang="fr-BE"/>
          </a:p>
        </p:txBody>
      </p:sp>
      <p:sp>
        <p:nvSpPr>
          <p:cNvPr id="4" name="Espace réservé du pied de page 3"/>
          <p:cNvSpPr>
            <a:spLocks noGrp="1"/>
          </p:cNvSpPr>
          <p:nvPr>
            <p:ph type="ftr" sz="quarter" idx="2"/>
          </p:nvPr>
        </p:nvSpPr>
        <p:spPr>
          <a:xfrm>
            <a:off x="1" y="9285338"/>
            <a:ext cx="2889938" cy="490488"/>
          </a:xfrm>
          <a:prstGeom prst="rect">
            <a:avLst/>
          </a:prstGeom>
        </p:spPr>
        <p:txBody>
          <a:bodyPr vert="horz" lIns="91432" tIns="45716" rIns="91432" bIns="45716"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777607" y="9285338"/>
            <a:ext cx="2889938" cy="490488"/>
          </a:xfrm>
          <a:prstGeom prst="rect">
            <a:avLst/>
          </a:prstGeom>
        </p:spPr>
        <p:txBody>
          <a:bodyPr vert="horz" lIns="91432" tIns="45716" rIns="91432" bIns="45716" rtlCol="0" anchor="b"/>
          <a:lstStyle>
            <a:lvl1pPr algn="r">
              <a:defRPr sz="1200"/>
            </a:lvl1pPr>
          </a:lstStyle>
          <a:p>
            <a:fld id="{3E9740F9-C36A-430F-8C55-D1AAE35AE840}" type="slidenum">
              <a:rPr lang="fr-BE" smtClean="0"/>
              <a:t>‹N°›</a:t>
            </a:fld>
            <a:endParaRPr lang="fr-BE"/>
          </a:p>
        </p:txBody>
      </p:sp>
    </p:spTree>
    <p:extLst>
      <p:ext uri="{BB962C8B-B14F-4D97-AF65-F5344CB8AC3E}">
        <p14:creationId xmlns:p14="http://schemas.microsoft.com/office/powerpoint/2010/main" val="2579640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889938" cy="490489"/>
          </a:xfrm>
          <a:prstGeom prst="rect">
            <a:avLst/>
          </a:prstGeom>
        </p:spPr>
        <p:txBody>
          <a:bodyPr vert="horz" lIns="91432" tIns="45716" rIns="91432" bIns="45716" rtlCol="0"/>
          <a:lstStyle>
            <a:lvl1pPr algn="l">
              <a:defRPr sz="1200"/>
            </a:lvl1pPr>
          </a:lstStyle>
          <a:p>
            <a:endParaRPr lang="fr-BE"/>
          </a:p>
        </p:txBody>
      </p:sp>
      <p:sp>
        <p:nvSpPr>
          <p:cNvPr id="3" name="Espace réservé de la date 2"/>
          <p:cNvSpPr>
            <a:spLocks noGrp="1"/>
          </p:cNvSpPr>
          <p:nvPr>
            <p:ph type="dt" idx="1"/>
          </p:nvPr>
        </p:nvSpPr>
        <p:spPr>
          <a:xfrm>
            <a:off x="3777607" y="1"/>
            <a:ext cx="2889938" cy="490489"/>
          </a:xfrm>
          <a:prstGeom prst="rect">
            <a:avLst/>
          </a:prstGeom>
        </p:spPr>
        <p:txBody>
          <a:bodyPr vert="horz" lIns="91432" tIns="45716" rIns="91432" bIns="45716" rtlCol="0"/>
          <a:lstStyle>
            <a:lvl1pPr algn="r">
              <a:defRPr sz="1200"/>
            </a:lvl1pPr>
          </a:lstStyle>
          <a:p>
            <a:fld id="{7D9CCC08-4126-44ED-B11E-320982CF428B}" type="datetimeFigureOut">
              <a:rPr lang="fr-BE" smtClean="0"/>
              <a:t>30-01-22</a:t>
            </a:fld>
            <a:endParaRPr lang="fr-BE"/>
          </a:p>
        </p:txBody>
      </p:sp>
      <p:sp>
        <p:nvSpPr>
          <p:cNvPr id="4" name="Espace réservé de l'image des diapositives 3"/>
          <p:cNvSpPr>
            <a:spLocks noGrp="1" noRot="1" noChangeAspect="1"/>
          </p:cNvSpPr>
          <p:nvPr>
            <p:ph type="sldImg" idx="2"/>
          </p:nvPr>
        </p:nvSpPr>
        <p:spPr>
          <a:xfrm>
            <a:off x="401638" y="1222375"/>
            <a:ext cx="5865812" cy="3298825"/>
          </a:xfrm>
          <a:prstGeom prst="rect">
            <a:avLst/>
          </a:prstGeom>
          <a:noFill/>
          <a:ln w="12700">
            <a:solidFill>
              <a:prstClr val="black"/>
            </a:solidFill>
          </a:ln>
        </p:spPr>
        <p:txBody>
          <a:bodyPr vert="horz" lIns="91432" tIns="45716" rIns="91432" bIns="45716" rtlCol="0" anchor="ctr"/>
          <a:lstStyle/>
          <a:p>
            <a:endParaRPr lang="fr-BE"/>
          </a:p>
        </p:txBody>
      </p:sp>
      <p:sp>
        <p:nvSpPr>
          <p:cNvPr id="5" name="Espace réservé des commentaires 4"/>
          <p:cNvSpPr>
            <a:spLocks noGrp="1"/>
          </p:cNvSpPr>
          <p:nvPr>
            <p:ph type="body" sz="quarter" idx="3"/>
          </p:nvPr>
        </p:nvSpPr>
        <p:spPr>
          <a:xfrm>
            <a:off x="666909" y="4704616"/>
            <a:ext cx="5335270" cy="3849231"/>
          </a:xfrm>
          <a:prstGeom prst="rect">
            <a:avLst/>
          </a:prstGeom>
        </p:spPr>
        <p:txBody>
          <a:bodyPr vert="horz" lIns="91432" tIns="45716" rIns="91432" bIns="4571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1" y="9285338"/>
            <a:ext cx="2889938" cy="490488"/>
          </a:xfrm>
          <a:prstGeom prst="rect">
            <a:avLst/>
          </a:prstGeom>
        </p:spPr>
        <p:txBody>
          <a:bodyPr vert="horz" lIns="91432" tIns="45716" rIns="91432" bIns="45716"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777607" y="9285338"/>
            <a:ext cx="2889938" cy="490488"/>
          </a:xfrm>
          <a:prstGeom prst="rect">
            <a:avLst/>
          </a:prstGeom>
        </p:spPr>
        <p:txBody>
          <a:bodyPr vert="horz" lIns="91432" tIns="45716" rIns="91432" bIns="45716" rtlCol="0" anchor="b"/>
          <a:lstStyle>
            <a:lvl1pPr algn="r">
              <a:defRPr sz="1200"/>
            </a:lvl1pPr>
          </a:lstStyle>
          <a:p>
            <a:fld id="{B2B0B8B9-334D-4994-9D6B-7721A2CF9019}" type="slidenum">
              <a:rPr lang="fr-BE" smtClean="0"/>
              <a:t>‹N°›</a:t>
            </a:fld>
            <a:endParaRPr lang="fr-BE"/>
          </a:p>
        </p:txBody>
      </p:sp>
    </p:spTree>
    <p:extLst>
      <p:ext uri="{BB962C8B-B14F-4D97-AF65-F5344CB8AC3E}">
        <p14:creationId xmlns:p14="http://schemas.microsoft.com/office/powerpoint/2010/main" val="1945734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2ABC8D2D-0601-45A9-9E3A-A3B0BE3DD5A0}" type="slidenum">
              <a:rPr lang="fr-BE" smtClean="0"/>
              <a:t>1</a:t>
            </a:fld>
            <a:endParaRPr lang="fr-BE"/>
          </a:p>
        </p:txBody>
      </p:sp>
    </p:spTree>
    <p:extLst>
      <p:ext uri="{BB962C8B-B14F-4D97-AF65-F5344CB8AC3E}">
        <p14:creationId xmlns:p14="http://schemas.microsoft.com/office/powerpoint/2010/main" val="368906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39B74E7-2C9C-4670-9C16-B427C9B46457}" type="datetimeFigureOut">
              <a:rPr lang="fr-BE" smtClean="0"/>
              <a:t>30-01-22</a:t>
            </a:fld>
            <a:endParaRPr lang="fr-BE"/>
          </a:p>
        </p:txBody>
      </p:sp>
      <p:sp>
        <p:nvSpPr>
          <p:cNvPr id="5" name="Footer Placeholder 4"/>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6" name="Slide Number Placeholder 5"/>
          <p:cNvSpPr>
            <a:spLocks noGrp="1"/>
          </p:cNvSpPr>
          <p:nvPr>
            <p:ph type="sldNum" sz="quarter" idx="12"/>
          </p:nvPr>
        </p:nvSpPr>
        <p:spPr/>
        <p:txBody>
          <a:bodyPr/>
          <a:lstStyle/>
          <a:p>
            <a:fld id="{77D7CA01-0E07-43E0-81FB-C11A2046166C}" type="slidenum">
              <a:rPr lang="fr-BE" smtClean="0"/>
              <a:t>‹N°›</a:t>
            </a:fld>
            <a:endParaRPr lang="fr-B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41822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39B74E7-2C9C-4670-9C16-B427C9B46457}" type="datetimeFigureOut">
              <a:rPr lang="fr-BE" smtClean="0"/>
              <a:t>30-01-22</a:t>
            </a:fld>
            <a:endParaRPr lang="fr-BE"/>
          </a:p>
        </p:txBody>
      </p:sp>
      <p:sp>
        <p:nvSpPr>
          <p:cNvPr id="5" name="Footer Placeholder 4"/>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smtClean="0"/>
          </a:p>
          <a:p>
            <a:endParaRPr lang="fr-BE" dirty="0"/>
          </a:p>
        </p:txBody>
      </p:sp>
      <p:sp>
        <p:nvSpPr>
          <p:cNvPr id="6" name="Slide Number Placeholder 5"/>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34930148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39B74E7-2C9C-4670-9C16-B427C9B46457}" type="datetimeFigureOut">
              <a:rPr lang="fr-BE" smtClean="0"/>
              <a:t>30-01-22</a:t>
            </a:fld>
            <a:endParaRPr lang="fr-BE"/>
          </a:p>
        </p:txBody>
      </p:sp>
      <p:sp>
        <p:nvSpPr>
          <p:cNvPr id="5" name="Footer Placeholder 4"/>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smtClean="0"/>
          </a:p>
          <a:p>
            <a:endParaRPr lang="fr-BE" dirty="0"/>
          </a:p>
        </p:txBody>
      </p:sp>
      <p:sp>
        <p:nvSpPr>
          <p:cNvPr id="6" name="Slide Number Placeholder 5"/>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36717978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B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1246058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1597875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B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693615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F24ABFA-9E7B-4F75-ACD8-197EB988A535}" type="datetimeFigureOut">
              <a:rPr lang="fr-BE" smtClean="0"/>
              <a:t>30-01-22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3108614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B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F24ABFA-9E7B-4F75-ACD8-197EB988A535}" type="datetimeFigureOut">
              <a:rPr lang="fr-BE" smtClean="0"/>
              <a:t>30-01-22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3803717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AF24ABFA-9E7B-4F75-ACD8-197EB988A535}" type="datetimeFigureOut">
              <a:rPr lang="fr-BE" smtClean="0"/>
              <a:t>30-01-22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4009816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24ABFA-9E7B-4F75-ACD8-197EB988A535}" type="datetimeFigureOut">
              <a:rPr lang="fr-BE" smtClean="0"/>
              <a:t>30-01-22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3646796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24ABFA-9E7B-4F75-ACD8-197EB988A535}" type="datetimeFigureOut">
              <a:rPr lang="fr-BE" smtClean="0"/>
              <a:t>30-01-22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1081001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39B74E7-2C9C-4670-9C16-B427C9B46457}" type="datetimeFigureOut">
              <a:rPr lang="fr-BE" smtClean="0"/>
              <a:t>30-01-22</a:t>
            </a:fld>
            <a:endParaRPr lang="fr-BE"/>
          </a:p>
        </p:txBody>
      </p:sp>
      <p:sp>
        <p:nvSpPr>
          <p:cNvPr id="5" name="Footer Placeholder 4"/>
          <p:cNvSpPr>
            <a:spLocks noGrp="1"/>
          </p:cNvSpPr>
          <p:nvPr>
            <p:ph type="ftr" sz="quarter" idx="11"/>
          </p:nvPr>
        </p:nvSpPr>
        <p:spPr/>
        <p:txBody>
          <a:bodyPr/>
          <a:lstStyle/>
          <a:p>
            <a:r>
              <a:rPr lang="fr-FR" dirty="0" smtClean="0"/>
              <a:t>CAIPS – Formation Réglementation CISP </a:t>
            </a:r>
            <a:endParaRPr lang="fr-BE" dirty="0"/>
          </a:p>
        </p:txBody>
      </p:sp>
      <p:sp>
        <p:nvSpPr>
          <p:cNvPr id="6" name="Slide Number Placeholder 5"/>
          <p:cNvSpPr>
            <a:spLocks noGrp="1"/>
          </p:cNvSpPr>
          <p:nvPr>
            <p:ph type="sldNum" sz="quarter" idx="12"/>
          </p:nvPr>
        </p:nvSpPr>
        <p:spPr/>
        <p:txBody>
          <a:bodyPr/>
          <a:lstStyle>
            <a:lvl1pPr>
              <a:defRPr/>
            </a:lvl1pPr>
          </a:lstStyle>
          <a:p>
            <a:fld id="{C26327D5-B025-42EE-B48E-7DD4777CD9FE}" type="slidenum">
              <a:rPr lang="fr-BE" smtClean="0"/>
              <a:pPr/>
              <a:t>‹N°›</a:t>
            </a:fld>
            <a:endParaRPr lang="fr-BE" dirty="0"/>
          </a:p>
        </p:txBody>
      </p:sp>
    </p:spTree>
    <p:extLst>
      <p:ext uri="{BB962C8B-B14F-4D97-AF65-F5344CB8AC3E}">
        <p14:creationId xmlns:p14="http://schemas.microsoft.com/office/powerpoint/2010/main" val="301647377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F24ABFA-9E7B-4F75-ACD8-197EB988A535}" type="datetimeFigureOut">
              <a:rPr lang="fr-BE" smtClean="0"/>
              <a:t>30-01-22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3121661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1460794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F1D5706-C4BD-4B11-8DEA-2B17971E76BE}" type="slidenum">
              <a:rPr lang="fr-BE" smtClean="0"/>
              <a:t>‹N°›</a:t>
            </a:fld>
            <a:endParaRPr lang="fr-BE"/>
          </a:p>
        </p:txBody>
      </p:sp>
    </p:spTree>
    <p:extLst>
      <p:ext uri="{BB962C8B-B14F-4D97-AF65-F5344CB8AC3E}">
        <p14:creationId xmlns:p14="http://schemas.microsoft.com/office/powerpoint/2010/main" val="313584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39B74E7-2C9C-4670-9C16-B427C9B46457}" type="datetimeFigureOut">
              <a:rPr lang="fr-BE" smtClean="0"/>
              <a:t>30-01-22</a:t>
            </a:fld>
            <a:endParaRPr lang="fr-BE"/>
          </a:p>
        </p:txBody>
      </p:sp>
      <p:sp>
        <p:nvSpPr>
          <p:cNvPr id="5" name="Footer Placeholder 4"/>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6" name="Slide Number Placeholder 5"/>
          <p:cNvSpPr>
            <a:spLocks noGrp="1"/>
          </p:cNvSpPr>
          <p:nvPr>
            <p:ph type="sldNum" sz="quarter" idx="12"/>
          </p:nvPr>
        </p:nvSpPr>
        <p:spPr/>
        <p:txBody>
          <a:bodyPr/>
          <a:lstStyle/>
          <a:p>
            <a:fld id="{77D7CA01-0E07-43E0-81FB-C11A2046166C}" type="slidenum">
              <a:rPr lang="fr-BE" smtClean="0"/>
              <a:t>‹N°›</a:t>
            </a:fld>
            <a:endParaRPr lang="fr-B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14427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39B74E7-2C9C-4670-9C16-B427C9B46457}" type="datetimeFigureOut">
              <a:rPr lang="fr-BE" smtClean="0"/>
              <a:t>30-01-22</a:t>
            </a:fld>
            <a:endParaRPr lang="fr-BE"/>
          </a:p>
        </p:txBody>
      </p:sp>
      <p:sp>
        <p:nvSpPr>
          <p:cNvPr id="6" name="Footer Placeholder 5"/>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7" name="Slide Number Placeholder 6"/>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14677437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39B74E7-2C9C-4670-9C16-B427C9B46457}" type="datetimeFigureOut">
              <a:rPr lang="fr-BE" smtClean="0"/>
              <a:t>30-01-22</a:t>
            </a:fld>
            <a:endParaRPr lang="fr-BE"/>
          </a:p>
        </p:txBody>
      </p:sp>
      <p:sp>
        <p:nvSpPr>
          <p:cNvPr id="8" name="Footer Placeholder 7"/>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9" name="Slide Number Placeholder 8"/>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83545466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39B74E7-2C9C-4670-9C16-B427C9B46457}" type="datetimeFigureOut">
              <a:rPr lang="fr-BE" smtClean="0"/>
              <a:t>30-01-22</a:t>
            </a:fld>
            <a:endParaRPr lang="fr-BE"/>
          </a:p>
        </p:txBody>
      </p:sp>
      <p:sp>
        <p:nvSpPr>
          <p:cNvPr id="4" name="Footer Placeholder 3"/>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5" name="Slide Number Placeholder 4"/>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7773408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39B74E7-2C9C-4670-9C16-B427C9B46457}" type="datetimeFigureOut">
              <a:rPr lang="fr-BE" smtClean="0"/>
              <a:t>30-01-22</a:t>
            </a:fld>
            <a:endParaRPr lang="fr-BE"/>
          </a:p>
        </p:txBody>
      </p:sp>
      <p:sp>
        <p:nvSpPr>
          <p:cNvPr id="8" name="Footer Placeholder 7"/>
          <p:cNvSpPr>
            <a:spLocks noGrp="1"/>
          </p:cNvSpPr>
          <p:nvPr>
            <p:ph type="ftr" sz="quarter" idx="11"/>
          </p:nvPr>
        </p:nvSpPr>
        <p:spPr/>
        <p:txBody>
          <a:bodyPr/>
          <a:lstStyle>
            <a:lvl1pPr>
              <a:defRPr>
                <a:solidFill>
                  <a:srgbClr val="FFFFFF"/>
                </a:solidFill>
              </a:defRPr>
            </a:lvl1pPr>
          </a:lstStyle>
          <a:p>
            <a:r>
              <a:rPr lang="fr-FR" dirty="0" smtClean="0"/>
              <a:t>CAIPS – Formation </a:t>
            </a:r>
            <a:r>
              <a:rPr lang="fr-FR" dirty="0" err="1" smtClean="0"/>
              <a:t>reglementation</a:t>
            </a:r>
            <a:r>
              <a:rPr lang="fr-FR" dirty="0" smtClean="0"/>
              <a:t> </a:t>
            </a:r>
            <a:r>
              <a:rPr lang="fr-FR" dirty="0" err="1" smtClean="0"/>
              <a:t>cisp</a:t>
            </a:r>
            <a:endParaRPr lang="fr-BE" dirty="0" smtClean="0"/>
          </a:p>
          <a:p>
            <a:endParaRPr lang="fr-BE" dirty="0"/>
          </a:p>
        </p:txBody>
      </p:sp>
      <p:sp>
        <p:nvSpPr>
          <p:cNvPr id="9" name="Slide Number Placeholder 8"/>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7812149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39B74E7-2C9C-4670-9C16-B427C9B46457}" type="datetimeFigureOut">
              <a:rPr lang="fr-BE" smtClean="0"/>
              <a:t>30-01-22</a:t>
            </a:fld>
            <a:endParaRPr lang="fr-B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fr-FR" dirty="0" smtClean="0"/>
              <a:t>CAIPS – Formation </a:t>
            </a:r>
            <a:r>
              <a:rPr lang="fr-FR" dirty="0" err="1" smtClean="0"/>
              <a:t>reglementation</a:t>
            </a:r>
            <a:r>
              <a:rPr lang="fr-FR" dirty="0" smtClean="0"/>
              <a:t> </a:t>
            </a:r>
            <a:r>
              <a:rPr lang="fr-FR" dirty="0" err="1" smtClean="0"/>
              <a:t>cisp</a:t>
            </a:r>
            <a:endParaRPr lang="fr-BE" dirty="0" smtClean="0"/>
          </a:p>
          <a:p>
            <a:endParaRPr lang="fr-B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7D7CA01-0E07-43E0-81FB-C11A2046166C}" type="slidenum">
              <a:rPr lang="fr-BE" smtClean="0"/>
              <a:t>‹N°›</a:t>
            </a:fld>
            <a:endParaRPr lang="fr-BE"/>
          </a:p>
        </p:txBody>
      </p:sp>
    </p:spTree>
    <p:extLst>
      <p:ext uri="{BB962C8B-B14F-4D97-AF65-F5344CB8AC3E}">
        <p14:creationId xmlns:p14="http://schemas.microsoft.com/office/powerpoint/2010/main" val="31472519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39B74E7-2C9C-4670-9C16-B427C9B46457}" type="datetimeFigureOut">
              <a:rPr lang="fr-BE" smtClean="0"/>
              <a:t>30-01-22</a:t>
            </a:fld>
            <a:endParaRPr lang="fr-BE"/>
          </a:p>
        </p:txBody>
      </p:sp>
      <p:sp>
        <p:nvSpPr>
          <p:cNvPr id="6" name="Footer Placeholder 5"/>
          <p:cNvSpPr>
            <a:spLocks noGrp="1"/>
          </p:cNvSpPr>
          <p:nvPr>
            <p:ph type="ftr" sz="quarter" idx="11"/>
          </p:nvPr>
        </p:nvSpPr>
        <p:spPr/>
        <p:txBody>
          <a:bodyPr/>
          <a:lstStyle/>
          <a:p>
            <a:r>
              <a:rPr lang="fr-FR" dirty="0" smtClean="0"/>
              <a:t>CAIPS – Formation </a:t>
            </a:r>
            <a:r>
              <a:rPr lang="fr-FR" dirty="0" err="1" smtClean="0"/>
              <a:t>reglementation</a:t>
            </a:r>
            <a:r>
              <a:rPr lang="fr-FR" dirty="0" smtClean="0"/>
              <a:t> </a:t>
            </a:r>
            <a:r>
              <a:rPr lang="fr-FR" dirty="0" err="1" smtClean="0"/>
              <a:t>cisp</a:t>
            </a:r>
            <a:endParaRPr lang="fr-BE" dirty="0" smtClean="0"/>
          </a:p>
          <a:p>
            <a:endParaRPr lang="fr-BE" dirty="0"/>
          </a:p>
        </p:txBody>
      </p:sp>
      <p:sp>
        <p:nvSpPr>
          <p:cNvPr id="7" name="Slide Number Placeholder 6"/>
          <p:cNvSpPr>
            <a:spLocks noGrp="1"/>
          </p:cNvSpPr>
          <p:nvPr>
            <p:ph type="sldNum" sz="quarter" idx="12"/>
          </p:nvPr>
        </p:nvSpPr>
        <p:spPr/>
        <p:txBody>
          <a:bodyPr/>
          <a:lstStyle/>
          <a:p>
            <a:fld id="{77D7CA01-0E07-43E0-81FB-C11A2046166C}" type="slidenum">
              <a:rPr lang="fr-BE" smtClean="0"/>
              <a:t>‹N°›</a:t>
            </a:fld>
            <a:endParaRPr lang="fr-BE"/>
          </a:p>
        </p:txBody>
      </p:sp>
    </p:spTree>
    <p:extLst>
      <p:ext uri="{BB962C8B-B14F-4D97-AF65-F5344CB8AC3E}">
        <p14:creationId xmlns:p14="http://schemas.microsoft.com/office/powerpoint/2010/main" val="14902737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39B74E7-2C9C-4670-9C16-B427C9B46457}" type="datetimeFigureOut">
              <a:rPr lang="fr-BE" smtClean="0"/>
              <a:t>30-01-22</a:t>
            </a:fld>
            <a:endParaRPr lang="fr-B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fr-FR" dirty="0" smtClean="0"/>
              <a:t>CAIPS – Formation </a:t>
            </a:r>
            <a:r>
              <a:rPr lang="fr-FR" dirty="0" err="1" smtClean="0"/>
              <a:t>reglementation</a:t>
            </a:r>
            <a:r>
              <a:rPr lang="fr-FR" dirty="0" smtClean="0"/>
              <a:t> </a:t>
            </a:r>
            <a:r>
              <a:rPr lang="fr-FR" dirty="0" err="1" smtClean="0"/>
              <a:t>cisp</a:t>
            </a:r>
            <a:endParaRPr lang="fr-BE"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7D7CA01-0E07-43E0-81FB-C11A2046166C}" type="slidenum">
              <a:rPr lang="fr-BE" smtClean="0"/>
              <a:t>‹N°›</a:t>
            </a:fld>
            <a:endParaRPr lang="fr-B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1448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4ABFA-9E7B-4F75-ACD8-197EB988A535}" type="datetimeFigureOut">
              <a:rPr lang="fr-BE" smtClean="0"/>
              <a:t>30-01-22</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1D5706-C4BD-4B11-8DEA-2B17971E76BE}" type="slidenum">
              <a:rPr lang="fr-BE" smtClean="0"/>
              <a:t>‹N°›</a:t>
            </a:fld>
            <a:endParaRPr lang="fr-BE"/>
          </a:p>
        </p:txBody>
      </p:sp>
    </p:spTree>
    <p:extLst>
      <p:ext uri="{BB962C8B-B14F-4D97-AF65-F5344CB8AC3E}">
        <p14:creationId xmlns:p14="http://schemas.microsoft.com/office/powerpoint/2010/main" val="30268881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hyperlink" Target="https://www.validationdescompetences.be/" TargetMode="External"/><Relationship Id="rId3" Type="http://schemas.openxmlformats.org/officeDocument/2006/relationships/hyperlink" Target="https://www.interfede.be/replay-webinaires-quelles-competences-quelles-filieres-pour-le-marche-du-travail-de-demain/" TargetMode="External"/><Relationship Id="rId7" Type="http://schemas.openxmlformats.org/officeDocument/2006/relationships/hyperlink" Target="https://cfc.cfwb.be/" TargetMode="External"/><Relationship Id="rId2" Type="http://schemas.openxmlformats.org/officeDocument/2006/relationships/hyperlink" Target="https://www.caips.be/archives-etats-generaux/#2018" TargetMode="External"/><Relationship Id="rId1" Type="http://schemas.openxmlformats.org/officeDocument/2006/relationships/slideLayout" Target="../slideLayouts/slideLayout8.xml"/><Relationship Id="rId6" Type="http://schemas.openxmlformats.org/officeDocument/2006/relationships/hyperlink" Target="https://www.iweps.be/" TargetMode="External"/><Relationship Id="rId5" Type="http://schemas.openxmlformats.org/officeDocument/2006/relationships/hyperlink" Target="http://bassinefe.be/" TargetMode="External"/><Relationship Id="rId4" Type="http://schemas.openxmlformats.org/officeDocument/2006/relationships/hyperlink" Target="https://www.leforem.be/chiffres-et-analyses-du-marche-de-l-emploi.html" TargetMode="Externa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harlotte.hoffmann@interf&#233;d&#233;.be"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egolene.jacquemin@unessa.be"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us02web.zoom.us/meeting/register/tZcqcO2ppjIqH9T8opJmiZu8HNhm4ZRxp2zd" TargetMode="External"/><Relationship Id="rId2" Type="http://schemas.openxmlformats.org/officeDocument/2006/relationships/hyperlink" Target="https://us02web.zoom.us/meeting/register/tZEsd-qoqT0vGNe0ktCbsDSC_3OSnTreNHHG?_x_zm_rtaid=tigIb13fR32AP3FQyUn_nA.1643007641472.9643ea853508973f314b231e9a7a8ddc&amp;_x_zm_rhtaid=295" TargetMode="Externa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2356" y="2664445"/>
            <a:ext cx="10573789" cy="1633286"/>
          </a:xfrm>
        </p:spPr>
        <p:txBody>
          <a:bodyPr>
            <a:noAutofit/>
          </a:bodyPr>
          <a:lstStyle/>
          <a:p>
            <a:pPr algn="ctr"/>
            <a:r>
              <a:rPr lang="fr-FR" sz="6000" dirty="0" smtClean="0"/>
              <a:t>Nouvelles filières, </a:t>
            </a:r>
            <a:br>
              <a:rPr lang="fr-FR" sz="6000" dirty="0" smtClean="0"/>
            </a:br>
            <a:r>
              <a:rPr lang="fr-FR" sz="6000" dirty="0" smtClean="0"/>
              <a:t>nouveaux modules en </a:t>
            </a:r>
            <a:r>
              <a:rPr lang="fr-FR" sz="6000" dirty="0" smtClean="0"/>
              <a:t>CISP</a:t>
            </a:r>
            <a:r>
              <a:rPr lang="fr-FR" sz="4800" dirty="0" smtClean="0"/>
              <a:t> </a:t>
            </a:r>
            <a:endParaRPr lang="fr-BE" sz="6600" dirty="0"/>
          </a:p>
        </p:txBody>
      </p:sp>
      <p:sp>
        <p:nvSpPr>
          <p:cNvPr id="3" name="Sous-titre 2"/>
          <p:cNvSpPr>
            <a:spLocks noGrp="1"/>
          </p:cNvSpPr>
          <p:nvPr>
            <p:ph type="subTitle" idx="1"/>
          </p:nvPr>
        </p:nvSpPr>
        <p:spPr>
          <a:xfrm>
            <a:off x="1100051" y="4438367"/>
            <a:ext cx="10058400" cy="1143000"/>
          </a:xfrm>
        </p:spPr>
        <p:txBody>
          <a:bodyPr/>
          <a:lstStyle/>
          <a:p>
            <a:pPr algn="ctr"/>
            <a:r>
              <a:rPr lang="fr-FR" dirty="0" smtClean="0"/>
              <a:t>CAIPS – </a:t>
            </a:r>
            <a:r>
              <a:rPr lang="fr-FR" dirty="0" smtClean="0"/>
              <a:t>31</a:t>
            </a:r>
            <a:r>
              <a:rPr lang="fr-FR" dirty="0" smtClean="0"/>
              <a:t> </a:t>
            </a:r>
            <a:r>
              <a:rPr lang="fr-FR" dirty="0" smtClean="0"/>
              <a:t>JANVIER 2022</a:t>
            </a:r>
            <a:endParaRPr lang="fr-BE" dirty="0"/>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2760" y="1"/>
            <a:ext cx="2389239" cy="1734652"/>
          </a:xfrm>
          <a:prstGeom prst="rect">
            <a:avLst/>
          </a:prstGeom>
        </p:spPr>
      </p:pic>
    </p:spTree>
    <p:extLst>
      <p:ext uri="{BB962C8B-B14F-4D97-AF65-F5344CB8AC3E}">
        <p14:creationId xmlns:p14="http://schemas.microsoft.com/office/powerpoint/2010/main" val="3624337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PMTIC</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r>
              <a:rPr lang="fr-FR" sz="1800" b="1" dirty="0" smtClean="0"/>
              <a:t>Nouveau décret PMTIC : cadre futur assez comparable </a:t>
            </a:r>
            <a:r>
              <a:rPr lang="fr-FR" sz="1800" b="1" dirty="0"/>
              <a:t>au cadre </a:t>
            </a:r>
            <a:r>
              <a:rPr lang="fr-FR" sz="1800" b="1" dirty="0" smtClean="0"/>
              <a:t>CISP</a:t>
            </a:r>
          </a:p>
          <a:p>
            <a:pPr lvl="1"/>
            <a:r>
              <a:rPr lang="fr-FR" sz="1600" dirty="0" smtClean="0"/>
              <a:t>Public éligible : fracture numérique</a:t>
            </a:r>
          </a:p>
          <a:p>
            <a:pPr lvl="1"/>
            <a:r>
              <a:rPr lang="fr-FR" sz="1600" dirty="0" smtClean="0"/>
              <a:t>Agrément pour 6 ans (2 ans à la première demande)</a:t>
            </a:r>
          </a:p>
          <a:p>
            <a:pPr lvl="1"/>
            <a:r>
              <a:rPr lang="fr-FR" sz="1600" dirty="0" smtClean="0"/>
              <a:t>Durées de formation de 8h à 80h</a:t>
            </a:r>
          </a:p>
          <a:p>
            <a:pPr lvl="1"/>
            <a:r>
              <a:rPr lang="fr-FR" sz="1600" dirty="0" smtClean="0"/>
              <a:t>Forfait horaire 16,30€</a:t>
            </a:r>
          </a:p>
          <a:p>
            <a:pPr lvl="1"/>
            <a:r>
              <a:rPr lang="fr-FR" sz="1600" dirty="0" smtClean="0"/>
              <a:t>Subvention acquise à 100% si 90% des heures réalisées</a:t>
            </a:r>
          </a:p>
          <a:p>
            <a:r>
              <a:rPr lang="fr-FR" sz="1800" i="1" dirty="0" smtClean="0">
                <a:solidFill>
                  <a:schemeClr val="accent2">
                    <a:lumMod val="60000"/>
                    <a:lumOff val="40000"/>
                  </a:schemeClr>
                </a:solidFill>
                <a:sym typeface="Wingdings" panose="05000000000000000000" pitchFamily="2" charset="2"/>
              </a:rPr>
              <a:t> à envisager pour filières/modules numériques</a:t>
            </a:r>
            <a:endParaRPr lang="fr-FR" sz="1800" i="1" dirty="0" smtClean="0">
              <a:solidFill>
                <a:schemeClr val="accent2">
                  <a:lumMod val="60000"/>
                  <a:lumOff val="40000"/>
                </a:schemeClr>
              </a:solidFill>
            </a:endParaRPr>
          </a:p>
          <a:p>
            <a:endParaRPr lang="fr-BE" sz="1800" dirty="0">
              <a:solidFill>
                <a:schemeClr val="accent2">
                  <a:lumMod val="60000"/>
                  <a:lumOff val="40000"/>
                </a:schemeClr>
              </a:solidFill>
            </a:endParaRPr>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2569472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En bref</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pPr marL="268288" lvl="1" indent="-268288">
              <a:spcBef>
                <a:spcPts val="1200"/>
              </a:spcBef>
              <a:spcAft>
                <a:spcPts val="200"/>
              </a:spcAft>
              <a:buSzPct val="100000"/>
              <a:buFont typeface="Arial" panose="020B0604020202020204" pitchFamily="34" charset="0"/>
              <a:buChar char="•"/>
            </a:pPr>
            <a:r>
              <a:rPr lang="fr-FR" b="1" dirty="0"/>
              <a:t>Travailler sur l’orientation ?</a:t>
            </a:r>
          </a:p>
          <a:p>
            <a:pPr lvl="1">
              <a:buSzPct val="100000"/>
              <a:buFont typeface="Wingdings" panose="05000000000000000000" pitchFamily="2" charset="2"/>
              <a:buChar char="à"/>
            </a:pPr>
            <a:r>
              <a:rPr lang="fr-FR" sz="1600" dirty="0" smtClean="0"/>
              <a:t> FSE+</a:t>
            </a:r>
          </a:p>
          <a:p>
            <a:pPr lvl="1">
              <a:buSzPct val="100000"/>
              <a:buFont typeface="Wingdings" panose="05000000000000000000" pitchFamily="2" charset="2"/>
              <a:buChar char="à"/>
            </a:pPr>
            <a:r>
              <a:rPr lang="fr-FR" sz="1600" dirty="0" smtClean="0"/>
              <a:t> PRW </a:t>
            </a:r>
            <a:r>
              <a:rPr lang="fr-FR" sz="1600" dirty="0"/>
              <a:t>: OTLAV</a:t>
            </a:r>
          </a:p>
          <a:p>
            <a:pPr marL="268288" indent="-268288">
              <a:buFont typeface="Arial" panose="020B0604020202020204" pitchFamily="34" charset="0"/>
              <a:buChar char="•"/>
            </a:pPr>
            <a:r>
              <a:rPr lang="fr-FR" sz="1800" b="1" dirty="0"/>
              <a:t>Améliorer l’accroche avant formation ?</a:t>
            </a:r>
          </a:p>
          <a:p>
            <a:pPr lvl="1">
              <a:buFont typeface="Wingdings" panose="05000000000000000000" pitchFamily="2" charset="2"/>
              <a:buChar char="à"/>
            </a:pPr>
            <a:r>
              <a:rPr lang="fr-FR" sz="1600" dirty="0" smtClean="0"/>
              <a:t> FSE+</a:t>
            </a:r>
            <a:endParaRPr lang="fr-FR" sz="1600" dirty="0"/>
          </a:p>
          <a:p>
            <a:pPr marL="268288" lvl="1" indent="-268288">
              <a:spcBef>
                <a:spcPts val="1200"/>
              </a:spcBef>
              <a:spcAft>
                <a:spcPts val="200"/>
              </a:spcAft>
              <a:buSzPct val="100000"/>
              <a:buFont typeface="Arial" panose="020B0604020202020204" pitchFamily="34" charset="0"/>
              <a:buChar char="•"/>
            </a:pPr>
            <a:r>
              <a:rPr lang="fr-FR" b="1" dirty="0" smtClean="0"/>
              <a:t>Former vers les métiers de l’environnement ou les métiers en pénurie ?</a:t>
            </a:r>
          </a:p>
          <a:p>
            <a:pPr lvl="1">
              <a:buSzPct val="100000"/>
              <a:buFont typeface="Wingdings" panose="05000000000000000000" pitchFamily="2" charset="2"/>
              <a:buChar char="à"/>
            </a:pPr>
            <a:r>
              <a:rPr lang="fr-FR" sz="1600" dirty="0" smtClean="0"/>
              <a:t> Nouvelle filière lors du renouvellement d‘agrément </a:t>
            </a:r>
          </a:p>
          <a:p>
            <a:pPr lvl="1">
              <a:buSzPct val="100000"/>
              <a:buFont typeface="Wingdings" panose="05000000000000000000" pitchFamily="2" charset="2"/>
              <a:buChar char="à"/>
            </a:pPr>
            <a:r>
              <a:rPr lang="fr-FR" sz="1600" dirty="0" smtClean="0"/>
              <a:t> Plan </a:t>
            </a:r>
            <a:r>
              <a:rPr lang="fr-FR" sz="1600" dirty="0"/>
              <a:t>de  relance </a:t>
            </a:r>
            <a:r>
              <a:rPr lang="fr-FR" sz="1600" dirty="0" smtClean="0"/>
              <a:t>wallon</a:t>
            </a:r>
          </a:p>
          <a:p>
            <a:pPr lvl="1">
              <a:buSzPct val="100000"/>
              <a:buFont typeface="Wingdings" panose="05000000000000000000" pitchFamily="2" charset="2"/>
              <a:buChar char="à"/>
            </a:pPr>
            <a:r>
              <a:rPr lang="fr-FR" sz="1600" dirty="0" smtClean="0"/>
              <a:t> FSE</a:t>
            </a:r>
            <a:r>
              <a:rPr lang="fr-FR" sz="1600" dirty="0"/>
              <a:t>+</a:t>
            </a:r>
          </a:p>
          <a:p>
            <a:pPr marL="268288" indent="-268288">
              <a:buFont typeface="Arial" panose="020B0604020202020204" pitchFamily="34" charset="0"/>
              <a:buChar char="•"/>
            </a:pPr>
            <a:r>
              <a:rPr lang="fr-BE" sz="1800" b="1" dirty="0"/>
              <a:t>Renforcer le numérique ? </a:t>
            </a:r>
          </a:p>
          <a:p>
            <a:pPr lvl="1">
              <a:buFont typeface="Wingdings" panose="05000000000000000000" pitchFamily="2" charset="2"/>
              <a:buChar char="à"/>
            </a:pPr>
            <a:r>
              <a:rPr lang="fr-FR" sz="1600" dirty="0" smtClean="0"/>
              <a:t> Extension </a:t>
            </a:r>
            <a:r>
              <a:rPr lang="fr-FR" sz="1600" dirty="0"/>
              <a:t>de filière CISP lors du renouvellement </a:t>
            </a:r>
            <a:r>
              <a:rPr lang="fr-FR" sz="1600" dirty="0" smtClean="0"/>
              <a:t>d’agrément</a:t>
            </a:r>
          </a:p>
          <a:p>
            <a:pPr lvl="1">
              <a:buFont typeface="Wingdings" panose="05000000000000000000" pitchFamily="2" charset="2"/>
              <a:buChar char="à"/>
            </a:pPr>
            <a:r>
              <a:rPr lang="fr-FR" sz="1600" dirty="0"/>
              <a:t> </a:t>
            </a:r>
            <a:r>
              <a:rPr lang="fr-FR" sz="1600" dirty="0" smtClean="0"/>
              <a:t>Demande </a:t>
            </a:r>
            <a:r>
              <a:rPr lang="fr-FR" sz="1600" dirty="0"/>
              <a:t>d’agrément PMTIC (nouvelle </a:t>
            </a:r>
            <a:r>
              <a:rPr lang="fr-FR" sz="1600" dirty="0" smtClean="0"/>
              <a:t>mouture)</a:t>
            </a:r>
          </a:p>
          <a:p>
            <a:pPr marL="268288" lvl="1" indent="-268288">
              <a:spcBef>
                <a:spcPts val="1200"/>
              </a:spcBef>
              <a:spcAft>
                <a:spcPts val="200"/>
              </a:spcAft>
              <a:buSzPct val="100000"/>
              <a:buFont typeface="Arial" panose="020B0604020202020204" pitchFamily="34" charset="0"/>
              <a:buChar char="•"/>
            </a:pPr>
            <a:r>
              <a:rPr lang="fr-FR" b="1" dirty="0"/>
              <a:t>Accompagner </a:t>
            </a:r>
            <a:r>
              <a:rPr lang="fr-FR" b="1" dirty="0"/>
              <a:t>et </a:t>
            </a:r>
            <a:r>
              <a:rPr lang="fr-FR" b="1" dirty="0" smtClean="0"/>
              <a:t>former </a:t>
            </a:r>
            <a:r>
              <a:rPr lang="fr-FR" b="1" dirty="0"/>
              <a:t>à la mobilité et le permis B </a:t>
            </a:r>
            <a:r>
              <a:rPr lang="fr-FR" b="1" dirty="0" smtClean="0"/>
              <a:t>?</a:t>
            </a:r>
          </a:p>
          <a:p>
            <a:pPr lvl="1">
              <a:buSzPct val="100000"/>
              <a:buFont typeface="Wingdings" panose="05000000000000000000" pitchFamily="2" charset="2"/>
              <a:buChar char="à"/>
            </a:pPr>
            <a:r>
              <a:rPr lang="fr-FR" dirty="0" smtClean="0"/>
              <a:t> Nouvelle filière/ nouveau module lors </a:t>
            </a:r>
            <a:r>
              <a:rPr lang="fr-FR" dirty="0"/>
              <a:t>du renouvellement d‘agrément </a:t>
            </a:r>
            <a:endParaRPr lang="fr-FR" dirty="0" smtClean="0"/>
          </a:p>
          <a:p>
            <a:pPr lvl="1">
              <a:buSzPct val="100000"/>
              <a:buFont typeface="Wingdings" panose="05000000000000000000" pitchFamily="2" charset="2"/>
              <a:buChar char="à"/>
            </a:pPr>
            <a:r>
              <a:rPr lang="fr-FR" dirty="0" smtClean="0"/>
              <a:t> Plan de relance ? </a:t>
            </a:r>
          </a:p>
          <a:p>
            <a:pPr lvl="1">
              <a:buSzPct val="100000"/>
              <a:buFont typeface="Wingdings" panose="05000000000000000000" pitchFamily="2" charset="2"/>
              <a:buChar char="à"/>
            </a:pPr>
            <a:r>
              <a:rPr lang="fr-FR" dirty="0"/>
              <a:t> </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100039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En bref</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pPr marL="268288" lvl="1" indent="-268288">
              <a:spcBef>
                <a:spcPts val="1200"/>
              </a:spcBef>
              <a:spcAft>
                <a:spcPts val="200"/>
              </a:spcAft>
              <a:buSzPct val="100000"/>
              <a:buFont typeface="Arial" panose="020B0604020202020204" pitchFamily="34" charset="0"/>
              <a:buChar char="•"/>
            </a:pPr>
            <a:endParaRPr lang="fr-FR" sz="1600" dirty="0" smtClean="0"/>
          </a:p>
          <a:p>
            <a:pPr marL="268288" lvl="1" indent="-268288">
              <a:spcBef>
                <a:spcPts val="1200"/>
              </a:spcBef>
              <a:spcAft>
                <a:spcPts val="200"/>
              </a:spcAft>
              <a:buSzPct val="100000"/>
              <a:buFont typeface="Arial" panose="020B0604020202020204" pitchFamily="34" charset="0"/>
              <a:buChar char="•"/>
            </a:pPr>
            <a:r>
              <a:rPr lang="fr-FR" b="1" dirty="0" smtClean="0"/>
              <a:t>Continuer à suivre les stagiaires après la formation ?</a:t>
            </a:r>
          </a:p>
          <a:p>
            <a:pPr lvl="1">
              <a:buSzPct val="100000"/>
              <a:buFont typeface="Wingdings" panose="05000000000000000000" pitchFamily="2" charset="2"/>
              <a:buChar char="à"/>
            </a:pPr>
            <a:r>
              <a:rPr lang="fr-FR" sz="1600" dirty="0" smtClean="0"/>
              <a:t> APP Parcours de renforcement des compétences</a:t>
            </a:r>
          </a:p>
          <a:p>
            <a:pPr lvl="1">
              <a:buSzPct val="100000"/>
              <a:buFont typeface="Wingdings" panose="05000000000000000000" pitchFamily="2" charset="2"/>
              <a:buChar char="à"/>
            </a:pPr>
            <a:r>
              <a:rPr lang="fr-FR" sz="1600" dirty="0" smtClean="0"/>
              <a:t> FSE+</a:t>
            </a:r>
          </a:p>
          <a:p>
            <a:pPr lvl="1">
              <a:buSzPct val="100000"/>
              <a:buFont typeface="Wingdings" panose="05000000000000000000" pitchFamily="2" charset="2"/>
              <a:buChar char="à"/>
            </a:pPr>
            <a:r>
              <a:rPr lang="fr-FR" sz="1600" dirty="0"/>
              <a:t> </a:t>
            </a:r>
            <a:r>
              <a:rPr lang="fr-FR" sz="1600" dirty="0" smtClean="0"/>
              <a:t>APP Renforcement de l’accompagnement psychosocial en CISP</a:t>
            </a:r>
          </a:p>
          <a:p>
            <a:pPr marL="268288" lvl="1" indent="-268288">
              <a:spcBef>
                <a:spcPts val="1200"/>
              </a:spcBef>
              <a:spcAft>
                <a:spcPts val="200"/>
              </a:spcAft>
              <a:buSzPct val="100000"/>
              <a:buFont typeface="Arial" panose="020B0604020202020204" pitchFamily="34" charset="0"/>
              <a:buChar char="•"/>
            </a:pPr>
            <a:r>
              <a:rPr lang="fr-FR" b="1" dirty="0" smtClean="0"/>
              <a:t>Emmener les stagiaires vers le qualifiant, le certifiant ?</a:t>
            </a:r>
          </a:p>
          <a:p>
            <a:pPr lvl="1">
              <a:buSzPct val="100000"/>
              <a:buFont typeface="Wingdings" panose="05000000000000000000" pitchFamily="2" charset="2"/>
              <a:buChar char="à"/>
            </a:pPr>
            <a:r>
              <a:rPr lang="fr-FR" sz="1600" dirty="0" smtClean="0"/>
              <a:t> APP Parcours de renforcement des compétences </a:t>
            </a:r>
          </a:p>
          <a:p>
            <a:pPr lvl="1">
              <a:buSzPct val="100000"/>
              <a:buFont typeface="Wingdings" panose="05000000000000000000" pitchFamily="2" charset="2"/>
              <a:buChar char="à"/>
            </a:pPr>
            <a:r>
              <a:rPr lang="fr-FR" sz="1600" dirty="0"/>
              <a:t> </a:t>
            </a:r>
            <a:r>
              <a:rPr lang="fr-FR" sz="1600" dirty="0" smtClean="0"/>
              <a:t>Validation des compétences</a:t>
            </a:r>
          </a:p>
          <a:p>
            <a:pPr marL="268288" lvl="1" indent="-268288">
              <a:spcBef>
                <a:spcPts val="1200"/>
              </a:spcBef>
              <a:spcAft>
                <a:spcPts val="200"/>
              </a:spcAft>
              <a:buSzPct val="100000"/>
              <a:buFont typeface="Arial" panose="020B0604020202020204" pitchFamily="34" charset="0"/>
              <a:buChar char="•"/>
            </a:pPr>
            <a:r>
              <a:rPr lang="fr-FR" b="1" dirty="0" smtClean="0"/>
              <a:t>Travailler avec les NEETS ? </a:t>
            </a:r>
          </a:p>
          <a:p>
            <a:pPr lvl="1">
              <a:buSzPct val="100000"/>
              <a:buFont typeface="Wingdings" panose="05000000000000000000" pitchFamily="2" charset="2"/>
              <a:buChar char="à"/>
            </a:pPr>
            <a:r>
              <a:rPr lang="fr-FR" sz="1600" dirty="0" smtClean="0"/>
              <a:t> FSE+</a:t>
            </a:r>
          </a:p>
          <a:p>
            <a:pPr lvl="1">
              <a:buSzPct val="100000"/>
              <a:buFont typeface="Wingdings" panose="05000000000000000000" pitchFamily="2" charset="2"/>
              <a:buChar char="à"/>
            </a:pPr>
            <a:endParaRPr lang="fr-FR" sz="16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12968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Ressources « Prospective »</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pPr marL="268288" lvl="1" indent="-268288">
              <a:spcBef>
                <a:spcPts val="1200"/>
              </a:spcBef>
              <a:spcAft>
                <a:spcPts val="200"/>
              </a:spcAft>
              <a:buSzPct val="100000"/>
              <a:buFont typeface="Arial" panose="020B0604020202020204" pitchFamily="34" charset="0"/>
              <a:buChar char="•"/>
            </a:pPr>
            <a:r>
              <a:rPr lang="fr-FR" b="1" dirty="0" smtClean="0"/>
              <a:t>Nouveaux métiers, métiers d’avenir en CISP</a:t>
            </a:r>
            <a:endParaRPr lang="fr-FR" b="1" dirty="0"/>
          </a:p>
          <a:p>
            <a:pPr lvl="1">
              <a:buSzPct val="100000"/>
            </a:pPr>
            <a:r>
              <a:rPr lang="fr-FR" sz="1600" dirty="0" smtClean="0">
                <a:hlinkClick r:id="rId2"/>
              </a:rPr>
              <a:t>Etats Généraux de CAIPS 2018 </a:t>
            </a:r>
            <a:r>
              <a:rPr lang="fr-FR" sz="1600" i="1" dirty="0" smtClean="0">
                <a:hlinkClick r:id="rId2"/>
              </a:rPr>
              <a:t>« Métiers d’avenir, Emplois à venir </a:t>
            </a:r>
            <a:r>
              <a:rPr lang="fr-FR" sz="1600" dirty="0" smtClean="0">
                <a:hlinkClick r:id="rId2"/>
              </a:rPr>
              <a:t>»</a:t>
            </a:r>
            <a:endParaRPr lang="fr-FR" sz="1600" dirty="0" smtClean="0"/>
          </a:p>
          <a:p>
            <a:pPr lvl="1">
              <a:buSzPct val="100000"/>
            </a:pPr>
            <a:r>
              <a:rPr lang="fr-FR" sz="1600" dirty="0" smtClean="0">
                <a:hlinkClick r:id="rId3"/>
              </a:rPr>
              <a:t>Webinaires </a:t>
            </a:r>
            <a:r>
              <a:rPr lang="fr-FR" sz="1600" dirty="0" err="1" smtClean="0">
                <a:hlinkClick r:id="rId3"/>
              </a:rPr>
              <a:t>Interfédé</a:t>
            </a:r>
            <a:r>
              <a:rPr lang="fr-FR" sz="1600" dirty="0" smtClean="0">
                <a:hlinkClick r:id="rId3"/>
              </a:rPr>
              <a:t> automne 2021 </a:t>
            </a:r>
            <a:r>
              <a:rPr lang="fr-FR" sz="1600" i="1" dirty="0" smtClean="0">
                <a:hlinkClick r:id="rId3"/>
              </a:rPr>
              <a:t>« Former autrement… »</a:t>
            </a:r>
            <a:r>
              <a:rPr lang="fr-FR" sz="1600" dirty="0" smtClean="0">
                <a:hlinkClick r:id="rId3"/>
              </a:rPr>
              <a:t> (</a:t>
            </a:r>
            <a:r>
              <a:rPr lang="fr-FR" sz="1600" dirty="0" err="1" smtClean="0">
                <a:hlinkClick r:id="rId3"/>
              </a:rPr>
              <a:t>replay</a:t>
            </a:r>
            <a:r>
              <a:rPr lang="fr-FR" sz="1600" dirty="0" smtClean="0">
                <a:hlinkClick r:id="rId3"/>
              </a:rPr>
              <a:t> en ligne</a:t>
            </a:r>
            <a:r>
              <a:rPr lang="fr-FR" sz="1600" dirty="0" smtClean="0"/>
              <a:t>)</a:t>
            </a:r>
          </a:p>
          <a:p>
            <a:pPr lvl="1">
              <a:buSzPct val="100000"/>
            </a:pPr>
            <a:r>
              <a:rPr lang="fr-FR" sz="1600" dirty="0" smtClean="0"/>
              <a:t>Essor n°99 de l’</a:t>
            </a:r>
            <a:r>
              <a:rPr lang="fr-FR" sz="1600" dirty="0" err="1" smtClean="0"/>
              <a:t>Interfédé</a:t>
            </a:r>
            <a:r>
              <a:rPr lang="fr-FR" sz="1600" dirty="0" smtClean="0"/>
              <a:t> </a:t>
            </a:r>
            <a:r>
              <a:rPr lang="fr-FR" sz="1600" i="1" dirty="0" smtClean="0"/>
              <a:t>« Former autrement </a:t>
            </a:r>
            <a:r>
              <a:rPr lang="fr-FR" sz="1600" dirty="0" smtClean="0"/>
              <a:t>» (mi-février)</a:t>
            </a:r>
          </a:p>
          <a:p>
            <a:pPr lvl="1">
              <a:buSzPct val="100000"/>
            </a:pPr>
            <a:r>
              <a:rPr lang="fr-FR" sz="1600" dirty="0" smtClean="0"/>
              <a:t>Assemblée sectorielle </a:t>
            </a:r>
            <a:r>
              <a:rPr lang="fr-FR" sz="1600" dirty="0" err="1" smtClean="0"/>
              <a:t>Interfédé</a:t>
            </a:r>
            <a:r>
              <a:rPr lang="fr-FR" sz="1600" dirty="0" smtClean="0"/>
              <a:t> (1er juillet 2022)</a:t>
            </a:r>
          </a:p>
          <a:p>
            <a:pPr marL="268288" lvl="1" indent="-268288">
              <a:spcBef>
                <a:spcPts val="1200"/>
              </a:spcBef>
              <a:spcAft>
                <a:spcPts val="200"/>
              </a:spcAft>
              <a:buSzPct val="100000"/>
              <a:buFont typeface="Arial" panose="020B0604020202020204" pitchFamily="34" charset="0"/>
              <a:buChar char="•"/>
            </a:pPr>
            <a:r>
              <a:rPr lang="fr-FR" b="1" dirty="0"/>
              <a:t>Prospective pour la </a:t>
            </a:r>
            <a:r>
              <a:rPr lang="fr-FR" b="1" dirty="0" smtClean="0"/>
              <a:t>Wallonie</a:t>
            </a:r>
          </a:p>
          <a:p>
            <a:pPr lvl="1">
              <a:buSzPct val="100000"/>
            </a:pPr>
            <a:r>
              <a:rPr lang="fr-FR" sz="1600" dirty="0">
                <a:hlinkClick r:id="rId4"/>
              </a:rPr>
              <a:t>Analyses </a:t>
            </a:r>
            <a:r>
              <a:rPr lang="fr-FR" sz="1600" dirty="0" err="1" smtClean="0">
                <a:hlinkClick r:id="rId4"/>
              </a:rPr>
              <a:t>Forem</a:t>
            </a:r>
            <a:endParaRPr lang="fr-FR" sz="1600" dirty="0" smtClean="0"/>
          </a:p>
          <a:p>
            <a:pPr lvl="1">
              <a:buSzPct val="100000"/>
            </a:pPr>
            <a:r>
              <a:rPr lang="fr-FR" sz="1600" dirty="0" smtClean="0">
                <a:hlinkClick r:id="rId5"/>
              </a:rPr>
              <a:t>Rapports et webinaires des IBEFE</a:t>
            </a:r>
            <a:endParaRPr lang="fr-FR" sz="1600" dirty="0" smtClean="0"/>
          </a:p>
          <a:p>
            <a:pPr lvl="1">
              <a:buSzPct val="100000"/>
            </a:pPr>
            <a:r>
              <a:rPr lang="fr-FR" sz="1600" dirty="0" smtClean="0">
                <a:hlinkClick r:id="rId6"/>
              </a:rPr>
              <a:t>Webinaires et études de l’IWEPS</a:t>
            </a:r>
            <a:endParaRPr lang="fr-FR" sz="1600" dirty="0"/>
          </a:p>
          <a:p>
            <a:pPr marL="268288" lvl="1" indent="-268288">
              <a:spcBef>
                <a:spcPts val="1200"/>
              </a:spcBef>
              <a:spcAft>
                <a:spcPts val="200"/>
              </a:spcAft>
              <a:buSzPct val="100000"/>
              <a:buFont typeface="Arial" panose="020B0604020202020204" pitchFamily="34" charset="0"/>
              <a:buChar char="•"/>
            </a:pPr>
            <a:r>
              <a:rPr lang="fr-FR" b="1" dirty="0"/>
              <a:t>Problématique de la </a:t>
            </a:r>
            <a:r>
              <a:rPr lang="fr-FR" b="1" dirty="0" smtClean="0"/>
              <a:t>certification / validation des compétences</a:t>
            </a:r>
            <a:endParaRPr lang="fr-FR" b="1" dirty="0"/>
          </a:p>
          <a:p>
            <a:pPr lvl="1">
              <a:buSzPct val="100000"/>
            </a:pPr>
            <a:r>
              <a:rPr lang="fr-FR" sz="1600" dirty="0" smtClean="0">
                <a:hlinkClick r:id="rId7"/>
              </a:rPr>
              <a:t>Cadre francophone des certifications</a:t>
            </a:r>
            <a:endParaRPr lang="fr-FR" sz="1600" dirty="0" smtClean="0"/>
          </a:p>
          <a:p>
            <a:pPr lvl="1">
              <a:buSzPct val="100000"/>
            </a:pPr>
            <a:r>
              <a:rPr lang="fr-FR" sz="1600" dirty="0" smtClean="0">
                <a:hlinkClick r:id="rId8"/>
              </a:rPr>
              <a:t>Centre de validation des compétences</a:t>
            </a:r>
            <a:r>
              <a:rPr lang="fr-FR" sz="1600" dirty="0" smtClean="0"/>
              <a:t> </a:t>
            </a:r>
            <a:endParaRPr lang="fr-FR" sz="1600" dirty="0"/>
          </a:p>
          <a:p>
            <a:pPr marL="451168" lvl="2" indent="-268288">
              <a:spcBef>
                <a:spcPts val="1200"/>
              </a:spcBef>
              <a:spcAft>
                <a:spcPts val="200"/>
              </a:spcAft>
              <a:buSzPct val="100000"/>
              <a:buFont typeface="Arial" panose="020B0604020202020204" pitchFamily="34" charset="0"/>
              <a:buChar char="•"/>
            </a:pPr>
            <a:endParaRPr lang="fr-FR" b="1" dirty="0"/>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626884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94359"/>
            <a:ext cx="3460376" cy="2286000"/>
          </a:xfrm>
        </p:spPr>
        <p:txBody>
          <a:bodyPr/>
          <a:lstStyle/>
          <a:p>
            <a:r>
              <a:rPr lang="fr-FR" b="1" dirty="0" smtClean="0"/>
              <a:t>Ressources </a:t>
            </a:r>
            <a:r>
              <a:rPr lang="fr-FR" b="1" dirty="0" err="1" smtClean="0"/>
              <a:t>péda</a:t>
            </a:r>
            <a:r>
              <a:rPr lang="fr-FR" b="1" dirty="0" smtClean="0"/>
              <a:t/>
            </a:r>
            <a:br>
              <a:rPr lang="fr-FR" b="1" dirty="0" smtClean="0"/>
            </a:br>
            <a:r>
              <a:rPr lang="fr-FR" b="1" dirty="0" smtClean="0"/>
              <a:t>« Numérique »</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endParaRPr lang="fr-BE" dirty="0"/>
          </a:p>
          <a:p>
            <a:pPr algn="ctr"/>
            <a:endParaRPr lang="fr-FR" dirty="0" smtClean="0"/>
          </a:p>
          <a:p>
            <a:pPr algn="ctr"/>
            <a:endParaRPr lang="fr-FR" dirty="0"/>
          </a:p>
          <a:p>
            <a:pPr algn="ctr"/>
            <a:endParaRPr lang="fr-FR" dirty="0" smtClean="0"/>
          </a:p>
          <a:p>
            <a:pPr algn="ctr"/>
            <a:r>
              <a:rPr lang="fr-FR" sz="2800" i="1" dirty="0"/>
              <a:t>p</a:t>
            </a:r>
            <a:r>
              <a:rPr lang="fr-FR" sz="2800" i="1" dirty="0" smtClean="0"/>
              <a:t>résenté par</a:t>
            </a:r>
            <a:endParaRPr lang="fr-FR" sz="3600" i="1" dirty="0" smtClean="0"/>
          </a:p>
          <a:p>
            <a:pPr algn="ctr"/>
            <a:r>
              <a:rPr lang="fr-FR" sz="4400" b="1" dirty="0" smtClean="0"/>
              <a:t>Charlotte Hoffmann</a:t>
            </a:r>
          </a:p>
          <a:p>
            <a:pPr algn="ctr"/>
            <a:r>
              <a:rPr lang="fr-FR" sz="3600" i="1" dirty="0" err="1" smtClean="0">
                <a:solidFill>
                  <a:schemeClr val="accent2">
                    <a:lumMod val="60000"/>
                    <a:lumOff val="40000"/>
                  </a:schemeClr>
                </a:solidFill>
              </a:rPr>
              <a:t>Interfédé</a:t>
            </a:r>
            <a:r>
              <a:rPr lang="fr-FR" sz="3600" i="1" dirty="0" smtClean="0">
                <a:solidFill>
                  <a:schemeClr val="accent2">
                    <a:lumMod val="60000"/>
                    <a:lumOff val="40000"/>
                  </a:schemeClr>
                </a:solidFill>
              </a:rPr>
              <a:t> des CISP</a:t>
            </a:r>
          </a:p>
          <a:p>
            <a:pPr algn="ctr"/>
            <a:r>
              <a:rPr lang="fr-FR" sz="1800" i="1" dirty="0" smtClean="0">
                <a:solidFill>
                  <a:schemeClr val="tx1"/>
                </a:solidFill>
                <a:hlinkClick r:id="rId2"/>
              </a:rPr>
              <a:t>charlotte.hoffmann@interfédé.be</a:t>
            </a:r>
            <a:r>
              <a:rPr lang="fr-FR" sz="1800" i="1" dirty="0" smtClean="0">
                <a:solidFill>
                  <a:schemeClr val="tx1"/>
                </a:solidFill>
              </a:rPr>
              <a:t> </a:t>
            </a:r>
            <a:endParaRPr lang="fr-BE" sz="1800" i="1" dirty="0">
              <a:solidFill>
                <a:schemeClr val="tx1"/>
              </a:solidFill>
            </a:endParaRP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3187651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2376" y="594359"/>
            <a:ext cx="3505200" cy="2286000"/>
          </a:xfrm>
        </p:spPr>
        <p:txBody>
          <a:bodyPr>
            <a:normAutofit/>
          </a:bodyPr>
          <a:lstStyle/>
          <a:p>
            <a:r>
              <a:rPr lang="fr-FR" b="1" dirty="0" smtClean="0"/>
              <a:t>Ressources </a:t>
            </a:r>
            <a:r>
              <a:rPr lang="fr-FR" b="1" dirty="0" err="1" smtClean="0"/>
              <a:t>péda</a:t>
            </a:r>
            <a:r>
              <a:rPr lang="fr-FR" b="1" dirty="0" smtClean="0"/>
              <a:t> </a:t>
            </a:r>
            <a:br>
              <a:rPr lang="fr-FR" b="1" dirty="0" smtClean="0"/>
            </a:br>
            <a:r>
              <a:rPr lang="fr-FR" b="1" dirty="0" smtClean="0"/>
              <a:t>« Transition verte » </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endParaRPr lang="fr-BE" dirty="0"/>
          </a:p>
          <a:p>
            <a:pPr algn="ctr"/>
            <a:endParaRPr lang="fr-FR" dirty="0" smtClean="0"/>
          </a:p>
          <a:p>
            <a:pPr algn="ctr"/>
            <a:endParaRPr lang="fr-FR" dirty="0"/>
          </a:p>
          <a:p>
            <a:pPr algn="ctr"/>
            <a:endParaRPr lang="fr-FR" dirty="0" smtClean="0"/>
          </a:p>
          <a:p>
            <a:pPr algn="ctr"/>
            <a:r>
              <a:rPr lang="fr-FR" sz="2800" i="1" dirty="0"/>
              <a:t>p</a:t>
            </a:r>
            <a:r>
              <a:rPr lang="fr-FR" sz="2800" i="1" dirty="0" smtClean="0"/>
              <a:t>résenté par</a:t>
            </a:r>
            <a:endParaRPr lang="fr-FR" sz="3600" i="1" dirty="0" smtClean="0"/>
          </a:p>
          <a:p>
            <a:pPr algn="ctr"/>
            <a:r>
              <a:rPr lang="fr-FR" sz="4400" b="1" dirty="0" smtClean="0"/>
              <a:t>Sarah </a:t>
            </a:r>
            <a:r>
              <a:rPr lang="fr-FR" sz="4400" b="1" dirty="0" err="1" smtClean="0"/>
              <a:t>Descheemaeker</a:t>
            </a:r>
            <a:endParaRPr lang="fr-FR" sz="4400" b="1" dirty="0" smtClean="0"/>
          </a:p>
          <a:p>
            <a:pPr algn="ctr"/>
            <a:r>
              <a:rPr lang="fr-FR" sz="3600" i="1" dirty="0" err="1" smtClean="0">
                <a:solidFill>
                  <a:schemeClr val="accent2">
                    <a:lumMod val="60000"/>
                    <a:lumOff val="40000"/>
                  </a:schemeClr>
                </a:solidFill>
              </a:rPr>
              <a:t>Unessa</a:t>
            </a:r>
            <a:endParaRPr lang="fr-FR" sz="3600" i="1" dirty="0" smtClean="0">
              <a:solidFill>
                <a:schemeClr val="accent2">
                  <a:lumMod val="60000"/>
                  <a:lumOff val="40000"/>
                </a:schemeClr>
              </a:solidFill>
            </a:endParaRPr>
          </a:p>
          <a:p>
            <a:pPr lvl="0" algn="ctr">
              <a:buClr>
                <a:srgbClr val="FF6600"/>
              </a:buClr>
            </a:pPr>
            <a:r>
              <a:rPr lang="fr-FR" sz="1800" i="1" dirty="0">
                <a:solidFill>
                  <a:prstClr val="black"/>
                </a:solidFill>
                <a:hlinkClick r:id="rId2"/>
              </a:rPr>
              <a:t>s</a:t>
            </a:r>
            <a:r>
              <a:rPr lang="fr-FR" sz="1800" i="1" dirty="0" smtClean="0">
                <a:solidFill>
                  <a:prstClr val="black"/>
                </a:solidFill>
                <a:hlinkClick r:id="rId2"/>
              </a:rPr>
              <a:t>egolene.jacquemin@unessa.be</a:t>
            </a:r>
            <a:r>
              <a:rPr lang="fr-FR" sz="1800" i="1" dirty="0" smtClean="0">
                <a:solidFill>
                  <a:prstClr val="black"/>
                </a:solidFill>
              </a:rPr>
              <a:t>  </a:t>
            </a:r>
            <a:endParaRPr lang="fr-BE" sz="1800" i="1" dirty="0">
              <a:solidFill>
                <a:prstClr val="black"/>
              </a:solidFill>
            </a:endParaRPr>
          </a:p>
          <a:p>
            <a:pPr algn="ctr"/>
            <a:endParaRPr lang="fr-BE" sz="3600" i="1" dirty="0">
              <a:solidFill>
                <a:schemeClr val="accent2">
                  <a:lumMod val="60000"/>
                  <a:lumOff val="40000"/>
                </a:schemeClr>
              </a:solidFill>
            </a:endParaRP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4031161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94359"/>
            <a:ext cx="3460376" cy="2286000"/>
          </a:xfrm>
        </p:spPr>
        <p:txBody>
          <a:bodyPr/>
          <a:lstStyle/>
          <a:p>
            <a:r>
              <a:rPr lang="fr-FR" b="1" dirty="0" smtClean="0"/>
              <a:t>Ressources </a:t>
            </a:r>
            <a:r>
              <a:rPr lang="fr-FR" b="1" dirty="0" err="1" smtClean="0"/>
              <a:t>péda</a:t>
            </a:r>
            <a:r>
              <a:rPr lang="fr-FR" b="1" dirty="0" smtClean="0"/>
              <a:t> </a:t>
            </a:r>
            <a:br>
              <a:rPr lang="fr-FR" b="1" dirty="0" smtClean="0"/>
            </a:br>
            <a:r>
              <a:rPr lang="fr-FR" b="1" dirty="0" smtClean="0"/>
              <a:t>« Mobilité » </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endParaRPr lang="fr-BE" dirty="0"/>
          </a:p>
          <a:p>
            <a:pPr algn="ctr"/>
            <a:endParaRPr lang="fr-FR" dirty="0" smtClean="0"/>
          </a:p>
          <a:p>
            <a:pPr algn="ctr"/>
            <a:endParaRPr lang="fr-FR" dirty="0"/>
          </a:p>
          <a:p>
            <a:pPr algn="ctr"/>
            <a:endParaRPr lang="fr-FR" dirty="0" smtClean="0"/>
          </a:p>
          <a:p>
            <a:pPr algn="ctr"/>
            <a:r>
              <a:rPr lang="fr-FR" sz="2800" i="1" dirty="0"/>
              <a:t>p</a:t>
            </a:r>
            <a:r>
              <a:rPr lang="fr-FR" sz="2800" i="1" dirty="0" smtClean="0"/>
              <a:t>résenté par</a:t>
            </a:r>
            <a:endParaRPr lang="fr-FR" sz="3600" i="1" dirty="0" smtClean="0"/>
          </a:p>
          <a:p>
            <a:pPr algn="ctr"/>
            <a:r>
              <a:rPr lang="fr-FR" sz="4400" b="1" dirty="0" smtClean="0"/>
              <a:t>Céline Lambeau</a:t>
            </a:r>
          </a:p>
          <a:p>
            <a:pPr algn="ctr"/>
            <a:r>
              <a:rPr lang="fr-FR" sz="3600" i="1" dirty="0" smtClean="0">
                <a:solidFill>
                  <a:schemeClr val="accent2">
                    <a:lumMod val="60000"/>
                    <a:lumOff val="40000"/>
                  </a:schemeClr>
                </a:solidFill>
              </a:rPr>
              <a:t>Fédération CAIPS</a:t>
            </a:r>
            <a:endParaRPr lang="fr-BE" sz="3600" i="1" dirty="0">
              <a:solidFill>
                <a:schemeClr val="accent2">
                  <a:lumMod val="60000"/>
                  <a:lumOff val="40000"/>
                </a:schemeClr>
              </a:solidFill>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3861184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vous !</a:t>
            </a:r>
            <a:endParaRPr lang="fr-BE" b="1" dirty="0"/>
          </a:p>
        </p:txBody>
      </p:sp>
      <p:sp>
        <p:nvSpPr>
          <p:cNvPr id="3" name="Espace réservé du contenu 2"/>
          <p:cNvSpPr>
            <a:spLocks noGrp="1"/>
          </p:cNvSpPr>
          <p:nvPr>
            <p:ph idx="1"/>
          </p:nvPr>
        </p:nvSpPr>
        <p:spPr>
          <a:xfrm>
            <a:off x="4391025" y="683894"/>
            <a:ext cx="7486650" cy="5793105"/>
          </a:xfrm>
        </p:spPr>
        <p:txBody>
          <a:bodyPr>
            <a:normAutofit/>
          </a:bodyPr>
          <a:lstStyle/>
          <a:p>
            <a:pPr marL="268288" lvl="1" indent="-268288">
              <a:spcBef>
                <a:spcPts val="1200"/>
              </a:spcBef>
              <a:spcAft>
                <a:spcPts val="200"/>
              </a:spcAft>
              <a:buSzPct val="100000"/>
              <a:buFont typeface="Arial" panose="020B0604020202020204" pitchFamily="34" charset="0"/>
              <a:buChar char="•"/>
            </a:pPr>
            <a:r>
              <a:rPr lang="fr-FR" b="1" dirty="0"/>
              <a:t>Vos coups de gueule</a:t>
            </a:r>
          </a:p>
          <a:p>
            <a:pPr marL="268288" lvl="1" indent="-268288">
              <a:spcBef>
                <a:spcPts val="1200"/>
              </a:spcBef>
              <a:spcAft>
                <a:spcPts val="200"/>
              </a:spcAft>
              <a:buSzPct val="100000"/>
              <a:buFont typeface="Arial" panose="020B0604020202020204" pitchFamily="34" charset="0"/>
              <a:buChar char="•"/>
            </a:pPr>
            <a:r>
              <a:rPr lang="fr-FR" b="1" dirty="0" smtClean="0"/>
              <a:t>Vos coups de </a:t>
            </a:r>
            <a:r>
              <a:rPr lang="fr-FR" b="1" dirty="0" err="1" smtClean="0"/>
              <a:t>coeur</a:t>
            </a:r>
            <a:endParaRPr lang="fr-FR" b="1" dirty="0"/>
          </a:p>
          <a:p>
            <a:pPr marL="268288" indent="-268288">
              <a:buFont typeface="Arial" panose="020B0604020202020204" pitchFamily="34" charset="0"/>
              <a:buChar char="•"/>
            </a:pPr>
            <a:r>
              <a:rPr lang="fr-FR" sz="1800" b="1" dirty="0" smtClean="0"/>
              <a:t>Vos apports</a:t>
            </a:r>
            <a:endParaRPr lang="fr-FR" sz="1800" b="1" dirty="0"/>
          </a:p>
          <a:p>
            <a:pPr marL="268288" lvl="1" indent="-268288">
              <a:spcBef>
                <a:spcPts val="1200"/>
              </a:spcBef>
              <a:spcAft>
                <a:spcPts val="200"/>
              </a:spcAft>
              <a:buSzPct val="100000"/>
              <a:buFont typeface="Arial" panose="020B0604020202020204" pitchFamily="34" charset="0"/>
              <a:buChar char="•"/>
            </a:pPr>
            <a:r>
              <a:rPr lang="fr-FR" b="1" dirty="0"/>
              <a:t>Vos projets</a:t>
            </a:r>
          </a:p>
          <a:p>
            <a:pPr marL="268288" lvl="1" indent="-268288">
              <a:spcBef>
                <a:spcPts val="1200"/>
              </a:spcBef>
              <a:spcAft>
                <a:spcPts val="200"/>
              </a:spcAft>
              <a:buSzPct val="100000"/>
              <a:buFont typeface="Arial" panose="020B0604020202020204" pitchFamily="34" charset="0"/>
              <a:buChar char="•"/>
            </a:pPr>
            <a:r>
              <a:rPr lang="fr-FR" b="1" dirty="0" smtClean="0"/>
              <a:t>Vos besoins</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1789859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1" i="1" dirty="0" smtClean="0"/>
              <a:t>Avant de commencer… </a:t>
            </a:r>
            <a:br>
              <a:rPr lang="fr-FR" sz="2000" b="1" i="1" dirty="0" smtClean="0"/>
            </a:br>
            <a:r>
              <a:rPr lang="fr-FR" b="1" dirty="0" smtClean="0"/>
              <a:t>Infos de service !</a:t>
            </a:r>
            <a:endParaRPr lang="fr-BE" b="1" dirty="0"/>
          </a:p>
        </p:txBody>
      </p:sp>
      <p:sp>
        <p:nvSpPr>
          <p:cNvPr id="3" name="Espace réservé du contenu 2"/>
          <p:cNvSpPr>
            <a:spLocks noGrp="1"/>
          </p:cNvSpPr>
          <p:nvPr>
            <p:ph idx="1"/>
          </p:nvPr>
        </p:nvSpPr>
        <p:spPr>
          <a:xfrm>
            <a:off x="4391025" y="683894"/>
            <a:ext cx="7170354" cy="4161375"/>
          </a:xfrm>
        </p:spPr>
        <p:txBody>
          <a:bodyPr>
            <a:normAutofit/>
          </a:bodyPr>
          <a:lstStyle/>
          <a:p>
            <a:pPr marL="0" indent="0">
              <a:buNone/>
            </a:pPr>
            <a:r>
              <a:rPr lang="fr-FR" b="1" dirty="0" smtClean="0"/>
              <a:t>Séance Info Référentiels</a:t>
            </a:r>
            <a:endParaRPr lang="fr-FR" b="1" dirty="0" smtClean="0"/>
          </a:p>
          <a:p>
            <a:pPr lvl="2">
              <a:buFont typeface="Arial" panose="020B0604020202020204" pitchFamily="34" charset="0"/>
              <a:buChar char="•"/>
            </a:pPr>
            <a:r>
              <a:rPr lang="fr-FR" sz="1800" dirty="0" smtClean="0"/>
              <a:t>14 février 9h30 – </a:t>
            </a:r>
            <a:r>
              <a:rPr lang="fr-FR" sz="1800" dirty="0" smtClean="0"/>
              <a:t>12h30</a:t>
            </a:r>
            <a:endParaRPr lang="fr-FR" sz="1800" i="1" dirty="0" smtClean="0">
              <a:sym typeface="Wingdings" panose="05000000000000000000" pitchFamily="2" charset="2"/>
            </a:endParaRPr>
          </a:p>
          <a:p>
            <a:pPr lvl="2">
              <a:buFont typeface="Arial" panose="020B0604020202020204" pitchFamily="34" charset="0"/>
              <a:buChar char="•"/>
            </a:pPr>
            <a:r>
              <a:rPr lang="fr-FR" sz="1600" dirty="0">
                <a:hlinkClick r:id="rId2"/>
              </a:rPr>
              <a:t>https://us02web.zoom.us/meeting/register/tZEsd-qoqT0vGNe0ktCbsDSC_3OSnTreNHHG?_x_zm_rtaid=tigIb13fR32AP3FQyUn_nA.1643007641472.9643ea853508973f314b231e9a7a8ddc&amp;_</a:t>
            </a:r>
            <a:r>
              <a:rPr lang="fr-FR" sz="1600" dirty="0" smtClean="0">
                <a:hlinkClick r:id="rId2"/>
              </a:rPr>
              <a:t>x_zm_rhtaid=295</a:t>
            </a:r>
            <a:r>
              <a:rPr lang="fr-FR" sz="1600" dirty="0" smtClean="0"/>
              <a:t> </a:t>
            </a:r>
            <a:endParaRPr lang="fr-FR" sz="1600" dirty="0"/>
          </a:p>
          <a:p>
            <a:pPr marL="0" indent="0">
              <a:buNone/>
            </a:pPr>
            <a:r>
              <a:rPr lang="fr-FR" b="1" dirty="0" smtClean="0"/>
              <a:t>Séance Info APP Parcours </a:t>
            </a:r>
            <a:r>
              <a:rPr lang="fr-FR" b="1" dirty="0" smtClean="0"/>
              <a:t>+ </a:t>
            </a:r>
            <a:r>
              <a:rPr lang="fr-FR" b="1" dirty="0" smtClean="0"/>
              <a:t>FSE</a:t>
            </a:r>
            <a:endParaRPr lang="fr-FR" b="1" dirty="0" smtClean="0"/>
          </a:p>
          <a:p>
            <a:pPr lvl="2">
              <a:buFont typeface="Arial" panose="020B0604020202020204" pitchFamily="34" charset="0"/>
              <a:buChar char="•"/>
            </a:pPr>
            <a:r>
              <a:rPr lang="fr-FR" sz="1800" dirty="0" smtClean="0"/>
              <a:t>16 février 9h30-12h30</a:t>
            </a:r>
          </a:p>
          <a:p>
            <a:pPr lvl="2">
              <a:buFont typeface="Arial" panose="020B0604020202020204" pitchFamily="34" charset="0"/>
              <a:buChar char="•"/>
            </a:pPr>
            <a:r>
              <a:rPr lang="fr-BE" sz="1600" u="sng" dirty="0" smtClean="0">
                <a:hlinkClick r:id="rId3"/>
              </a:rPr>
              <a:t>https</a:t>
            </a:r>
            <a:r>
              <a:rPr lang="fr-BE" sz="1600" u="sng" dirty="0">
                <a:hlinkClick r:id="rId3"/>
              </a:rPr>
              <a:t>://us02web.zoom.us/meeting/register/tZcqcO2ppjIqH9T8opJmiZu8HNhm4ZRxp2zd</a:t>
            </a:r>
            <a:endParaRPr lang="fr-FR" sz="1600" dirty="0" smtClean="0"/>
          </a:p>
          <a:p>
            <a:pPr lvl="2">
              <a:buFont typeface="Arial" panose="020B0604020202020204" pitchFamily="34" charset="0"/>
              <a:buChar char="•"/>
            </a:pPr>
            <a:endParaRPr lang="fr-FR" sz="1800" dirty="0" smtClean="0"/>
          </a:p>
          <a:p>
            <a:pPr marL="0" indent="0">
              <a:buNone/>
            </a:pPr>
            <a:endParaRPr lang="fr-FR" sz="1800" dirty="0"/>
          </a:p>
        </p:txBody>
      </p:sp>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2423345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1" i="1" dirty="0" smtClean="0"/>
              <a:t>Avant de commencer… </a:t>
            </a:r>
            <a:br>
              <a:rPr lang="fr-FR" sz="2000" b="1" i="1" dirty="0" smtClean="0"/>
            </a:br>
            <a:r>
              <a:rPr lang="fr-FR" b="1" dirty="0" smtClean="0"/>
              <a:t>Horaire</a:t>
            </a:r>
            <a:endParaRPr lang="fr-BE" b="1"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
        <p:nvSpPr>
          <p:cNvPr id="4" name="Rectangle 1"/>
          <p:cNvSpPr>
            <a:spLocks noGrp="1" noChangeArrowheads="1"/>
          </p:cNvSpPr>
          <p:nvPr>
            <p:ph idx="1"/>
          </p:nvPr>
        </p:nvSpPr>
        <p:spPr bwMode="auto">
          <a:xfrm>
            <a:off x="4338918" y="298003"/>
            <a:ext cx="7660448" cy="5399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182563" marR="0" lvl="2" indent="-182563" fontAlgn="base">
              <a:buSzTx/>
              <a:buFont typeface="Arial" panose="020B0604020202020204" pitchFamily="34" charset="0"/>
              <a:buChar char="•"/>
              <a:tabLst/>
            </a:pPr>
            <a:r>
              <a:rPr lang="fr-FR" altLang="fr-FR" sz="1800" dirty="0"/>
              <a:t>9h30 </a:t>
            </a:r>
            <a:r>
              <a:rPr lang="fr-FR" altLang="fr-FR" sz="1800" dirty="0" smtClean="0"/>
              <a:t>- Intro </a:t>
            </a:r>
            <a:r>
              <a:rPr lang="fr-FR" altLang="fr-FR" sz="1800" dirty="0"/>
              <a:t>générale </a:t>
            </a:r>
            <a:r>
              <a:rPr lang="fr-FR" altLang="fr-FR" sz="1800" dirty="0" smtClean="0"/>
              <a:t>: contexte et opportunités</a:t>
            </a:r>
          </a:p>
          <a:p>
            <a:pPr marL="182880" lvl="3" indent="0" fontAlgn="base">
              <a:buNone/>
            </a:pPr>
            <a:r>
              <a:rPr lang="fr-FR" altLang="fr-FR" sz="1600" i="1" dirty="0" smtClean="0">
                <a:solidFill>
                  <a:schemeClr val="accent2">
                    <a:lumMod val="60000"/>
                    <a:lumOff val="40000"/>
                  </a:schemeClr>
                </a:solidFill>
              </a:rPr>
              <a:t>Céline Lambeau, CAIPS</a:t>
            </a:r>
          </a:p>
          <a:p>
            <a:pPr marL="182880" lvl="3" indent="0" fontAlgn="base">
              <a:buNone/>
            </a:pPr>
            <a:endParaRPr lang="fr-FR" altLang="fr-FR" sz="1800" dirty="0" smtClean="0"/>
          </a:p>
          <a:p>
            <a:pPr marL="179388" lvl="2" indent="-179388" fontAlgn="base">
              <a:buFont typeface="Arial" panose="020B0604020202020204" pitchFamily="34" charset="0"/>
              <a:buChar char="•"/>
            </a:pPr>
            <a:r>
              <a:rPr lang="fr-FR" altLang="fr-FR" sz="1800" dirty="0" smtClean="0"/>
              <a:t>10h </a:t>
            </a:r>
            <a:r>
              <a:rPr lang="fr-FR" altLang="fr-FR" sz="1800" dirty="0"/>
              <a:t>- Transition </a:t>
            </a:r>
            <a:r>
              <a:rPr lang="fr-FR" altLang="fr-FR" sz="1800" dirty="0"/>
              <a:t>numérique </a:t>
            </a:r>
            <a:r>
              <a:rPr lang="fr-FR" altLang="fr-FR" sz="1800" dirty="0"/>
              <a:t>: Start </a:t>
            </a:r>
            <a:r>
              <a:rPr lang="fr-FR" altLang="fr-FR" sz="1800" dirty="0"/>
              <a:t>Digital &amp; </a:t>
            </a:r>
            <a:r>
              <a:rPr lang="fr-FR" altLang="fr-FR" sz="1800" dirty="0" smtClean="0"/>
              <a:t>Co</a:t>
            </a:r>
          </a:p>
          <a:p>
            <a:pPr marL="179388" lvl="2" indent="0" fontAlgn="base">
              <a:buNone/>
            </a:pPr>
            <a:r>
              <a:rPr lang="fr-FR" altLang="fr-FR" sz="1600" i="1" dirty="0" smtClean="0">
                <a:solidFill>
                  <a:schemeClr val="accent2">
                    <a:lumMod val="60000"/>
                    <a:lumOff val="40000"/>
                  </a:schemeClr>
                </a:solidFill>
              </a:rPr>
              <a:t>Charlotte </a:t>
            </a:r>
            <a:r>
              <a:rPr lang="fr-FR" altLang="fr-FR" sz="1600" i="1" dirty="0">
                <a:solidFill>
                  <a:schemeClr val="accent2">
                    <a:lumMod val="60000"/>
                    <a:lumOff val="40000"/>
                  </a:schemeClr>
                </a:solidFill>
              </a:rPr>
              <a:t>Hoffman, </a:t>
            </a:r>
            <a:r>
              <a:rPr lang="fr-FR" altLang="fr-FR" sz="1600" i="1" dirty="0" err="1" smtClean="0">
                <a:solidFill>
                  <a:schemeClr val="accent2">
                    <a:lumMod val="60000"/>
                    <a:lumOff val="40000"/>
                  </a:schemeClr>
                </a:solidFill>
              </a:rPr>
              <a:t>Interfédé</a:t>
            </a:r>
            <a:endParaRPr lang="fr-FR" altLang="fr-FR" sz="1600" i="1" dirty="0" smtClean="0">
              <a:solidFill>
                <a:schemeClr val="accent2">
                  <a:lumMod val="60000"/>
                  <a:lumOff val="40000"/>
                </a:schemeClr>
              </a:solidFill>
            </a:endParaRPr>
          </a:p>
          <a:p>
            <a:pPr marL="182880" marR="0" lvl="3" indent="0" fontAlgn="base">
              <a:buSzTx/>
              <a:buNone/>
              <a:tabLst/>
            </a:pPr>
            <a:endParaRPr lang="fr-FR" altLang="fr-FR" sz="1600" i="1" dirty="0">
              <a:solidFill>
                <a:schemeClr val="accent2">
                  <a:lumMod val="60000"/>
                  <a:lumOff val="40000"/>
                </a:schemeClr>
              </a:solidFill>
            </a:endParaRPr>
          </a:p>
          <a:p>
            <a:pPr marL="182563" marR="0" lvl="2" indent="-182563" fontAlgn="base">
              <a:buSzTx/>
              <a:buFont typeface="Arial" panose="020B0604020202020204" pitchFamily="34" charset="0"/>
              <a:buChar char="•"/>
              <a:tabLst/>
            </a:pPr>
            <a:r>
              <a:rPr lang="fr-FR" altLang="fr-FR" sz="1800" dirty="0"/>
              <a:t>10h45 : pause </a:t>
            </a:r>
            <a:endParaRPr lang="fr-FR" altLang="fr-FR" sz="1800" dirty="0" smtClean="0"/>
          </a:p>
          <a:p>
            <a:pPr marL="182563" marR="0" lvl="2" indent="-182563" fontAlgn="base">
              <a:buSzTx/>
              <a:buFont typeface="Arial" panose="020B0604020202020204" pitchFamily="34" charset="0"/>
              <a:buChar char="•"/>
              <a:tabLst/>
            </a:pPr>
            <a:endParaRPr lang="fr-FR" altLang="fr-FR" sz="1800" dirty="0"/>
          </a:p>
          <a:p>
            <a:pPr marL="182563" marR="0" lvl="2" indent="-182563" fontAlgn="base">
              <a:buSzTx/>
              <a:buFont typeface="Arial" panose="020B0604020202020204" pitchFamily="34" charset="0"/>
              <a:buChar char="•"/>
              <a:tabLst/>
            </a:pPr>
            <a:r>
              <a:rPr lang="fr-FR" altLang="fr-FR" sz="1800" dirty="0"/>
              <a:t>11h : </a:t>
            </a:r>
            <a:r>
              <a:rPr lang="fr-FR" altLang="fr-FR" sz="1800" dirty="0" smtClean="0"/>
              <a:t>Transition </a:t>
            </a:r>
            <a:r>
              <a:rPr lang="fr-FR" altLang="fr-FR" sz="1800" dirty="0"/>
              <a:t>verte </a:t>
            </a:r>
            <a:r>
              <a:rPr lang="fr-FR" altLang="fr-FR" sz="1800" dirty="0" smtClean="0"/>
              <a:t>: Social </a:t>
            </a:r>
            <a:r>
              <a:rPr lang="fr-FR" altLang="fr-FR" sz="1800" dirty="0"/>
              <a:t>&amp; </a:t>
            </a:r>
            <a:r>
              <a:rPr lang="fr-FR" altLang="fr-FR" sz="1800" dirty="0" smtClean="0"/>
              <a:t>Nature </a:t>
            </a:r>
          </a:p>
          <a:p>
            <a:pPr marL="182880" lvl="3" indent="0" fontAlgn="base">
              <a:buNone/>
            </a:pPr>
            <a:r>
              <a:rPr lang="fr-FR" altLang="fr-FR" sz="1600" i="1" dirty="0">
                <a:solidFill>
                  <a:schemeClr val="accent2">
                    <a:lumMod val="60000"/>
                    <a:lumOff val="40000"/>
                  </a:schemeClr>
                </a:solidFill>
              </a:rPr>
              <a:t>Sarah </a:t>
            </a:r>
            <a:r>
              <a:rPr lang="fr-FR" altLang="fr-FR" sz="1600" i="1" dirty="0" err="1">
                <a:solidFill>
                  <a:schemeClr val="accent2">
                    <a:lumMod val="60000"/>
                    <a:lumOff val="40000"/>
                  </a:schemeClr>
                </a:solidFill>
              </a:rPr>
              <a:t>Descheemaeker</a:t>
            </a:r>
            <a:r>
              <a:rPr lang="fr-FR" altLang="fr-FR" sz="1600" i="1" dirty="0">
                <a:solidFill>
                  <a:schemeClr val="accent2">
                    <a:lumMod val="60000"/>
                    <a:lumOff val="40000"/>
                  </a:schemeClr>
                </a:solidFill>
              </a:rPr>
              <a:t>, </a:t>
            </a:r>
            <a:r>
              <a:rPr lang="fr-FR" altLang="fr-FR" sz="1600" i="1" dirty="0" err="1">
                <a:solidFill>
                  <a:schemeClr val="accent2">
                    <a:lumMod val="60000"/>
                    <a:lumOff val="40000"/>
                  </a:schemeClr>
                </a:solidFill>
              </a:rPr>
              <a:t>Unessa</a:t>
            </a:r>
            <a:endParaRPr lang="fr-FR" altLang="fr-FR" sz="1600" i="1" dirty="0">
              <a:solidFill>
                <a:schemeClr val="accent2">
                  <a:lumMod val="60000"/>
                  <a:lumOff val="40000"/>
                </a:schemeClr>
              </a:solidFill>
            </a:endParaRPr>
          </a:p>
          <a:p>
            <a:pPr marL="0" marR="0" lvl="2" indent="0" fontAlgn="base">
              <a:buSzTx/>
              <a:buNone/>
              <a:tabLst/>
            </a:pPr>
            <a:endParaRPr lang="fr-FR" altLang="fr-FR" sz="1800" dirty="0"/>
          </a:p>
          <a:p>
            <a:pPr marL="182563" marR="0" lvl="2" indent="-182563" fontAlgn="base">
              <a:buSzTx/>
              <a:buFont typeface="Arial" panose="020B0604020202020204" pitchFamily="34" charset="0"/>
              <a:buChar char="•"/>
              <a:tabLst/>
            </a:pPr>
            <a:r>
              <a:rPr lang="fr-FR" altLang="fr-FR" sz="1800" dirty="0"/>
              <a:t>11h30 : </a:t>
            </a:r>
            <a:r>
              <a:rPr lang="fr-FR" altLang="fr-FR" sz="1800" dirty="0" smtClean="0"/>
              <a:t>Mobilité </a:t>
            </a:r>
            <a:r>
              <a:rPr lang="fr-FR" altLang="fr-FR" sz="1800" dirty="0"/>
              <a:t>&amp; </a:t>
            </a:r>
            <a:r>
              <a:rPr lang="fr-FR" altLang="fr-FR" sz="1800" dirty="0" smtClean="0"/>
              <a:t>Permis </a:t>
            </a:r>
            <a:r>
              <a:rPr lang="fr-FR" altLang="fr-FR" sz="1800" dirty="0"/>
              <a:t>A/B </a:t>
            </a:r>
            <a:r>
              <a:rPr lang="fr-FR" altLang="fr-FR" sz="1800" dirty="0" smtClean="0"/>
              <a:t>: Mob'In Europe</a:t>
            </a:r>
          </a:p>
          <a:p>
            <a:pPr marL="179388" lvl="2" indent="0" fontAlgn="base">
              <a:buNone/>
            </a:pPr>
            <a:r>
              <a:rPr lang="fr-FR" altLang="fr-FR" sz="1600" i="1" dirty="0">
                <a:solidFill>
                  <a:schemeClr val="accent2">
                    <a:lumMod val="60000"/>
                    <a:lumOff val="40000"/>
                  </a:schemeClr>
                </a:solidFill>
              </a:rPr>
              <a:t>Céline Lambeau, CAIPS</a:t>
            </a:r>
          </a:p>
          <a:p>
            <a:pPr marL="179388" marR="0" lvl="2" indent="0" fontAlgn="base">
              <a:buSzTx/>
              <a:buNone/>
              <a:tabLst/>
            </a:pPr>
            <a:endParaRPr lang="fr-FR" altLang="fr-FR" sz="1800" dirty="0"/>
          </a:p>
          <a:p>
            <a:pPr marL="182563" marR="0" lvl="2" indent="-182563" fontAlgn="base">
              <a:buSzTx/>
              <a:buFont typeface="Arial" panose="020B0604020202020204" pitchFamily="34" charset="0"/>
              <a:buChar char="•"/>
              <a:tabLst/>
            </a:pPr>
            <a:r>
              <a:rPr lang="fr-FR" altLang="fr-FR" sz="1800" dirty="0" smtClean="0"/>
              <a:t>12h </a:t>
            </a:r>
            <a:r>
              <a:rPr lang="fr-FR" altLang="fr-FR" sz="1800" dirty="0"/>
              <a:t>: échanges &amp; débat </a:t>
            </a:r>
            <a:endParaRPr lang="fr-FR" altLang="fr-FR" sz="1800" dirty="0" smtClean="0"/>
          </a:p>
          <a:p>
            <a:pPr marL="0" marR="0" lvl="2" indent="0" fontAlgn="base">
              <a:buSzTx/>
              <a:buNone/>
              <a:tabLst/>
            </a:pPr>
            <a:endParaRPr lang="fr-FR" altLang="fr-FR" sz="1800" dirty="0"/>
          </a:p>
        </p:txBody>
      </p:sp>
    </p:spTree>
    <p:extLst>
      <p:ext uri="{BB962C8B-B14F-4D97-AF65-F5344CB8AC3E}">
        <p14:creationId xmlns:p14="http://schemas.microsoft.com/office/powerpoint/2010/main" val="2693248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Contexte 2022</a:t>
            </a:r>
            <a:endParaRPr lang="fr-BE" b="1" dirty="0"/>
          </a:p>
        </p:txBody>
      </p:sp>
      <p:sp>
        <p:nvSpPr>
          <p:cNvPr id="3" name="Espace réservé du contenu 2"/>
          <p:cNvSpPr>
            <a:spLocks noGrp="1"/>
          </p:cNvSpPr>
          <p:nvPr>
            <p:ph idx="1"/>
          </p:nvPr>
        </p:nvSpPr>
        <p:spPr>
          <a:xfrm>
            <a:off x="4401671" y="683894"/>
            <a:ext cx="7476004" cy="5793105"/>
          </a:xfrm>
        </p:spPr>
        <p:txBody>
          <a:bodyPr>
            <a:normAutofit/>
          </a:bodyPr>
          <a:lstStyle/>
          <a:p>
            <a:pPr marL="0" indent="0">
              <a:buNone/>
            </a:pPr>
            <a:r>
              <a:rPr lang="fr-FR" b="1" dirty="0" smtClean="0"/>
              <a:t>Compliqué…</a:t>
            </a:r>
            <a:endParaRPr lang="fr-FR" b="1" u="sng" dirty="0" smtClean="0"/>
          </a:p>
          <a:p>
            <a:pPr lvl="2">
              <a:buFont typeface="Arial" panose="020B0604020202020204" pitchFamily="34" charset="0"/>
              <a:buChar char="•"/>
            </a:pPr>
            <a:r>
              <a:rPr lang="fr-FR" sz="1800" dirty="0" smtClean="0"/>
              <a:t>Crise sanitaire et ses conséquences</a:t>
            </a:r>
          </a:p>
          <a:p>
            <a:pPr lvl="2">
              <a:buFont typeface="Arial" panose="020B0604020202020204" pitchFamily="34" charset="0"/>
              <a:buChar char="•"/>
            </a:pPr>
            <a:r>
              <a:rPr lang="fr-FR" sz="1800" dirty="0" smtClean="0"/>
              <a:t>Crise climatique et ses conséquences</a:t>
            </a:r>
          </a:p>
          <a:p>
            <a:pPr lvl="2">
              <a:buFont typeface="Arial" panose="020B0604020202020204" pitchFamily="34" charset="0"/>
              <a:buChar char="•"/>
            </a:pPr>
            <a:r>
              <a:rPr lang="fr-FR" sz="1800" dirty="0" smtClean="0"/>
              <a:t>Dette wallonne</a:t>
            </a:r>
            <a:endParaRPr lang="fr-FR" sz="1800" dirty="0" smtClean="0"/>
          </a:p>
          <a:p>
            <a:pPr lvl="2">
              <a:buFont typeface="Arial" panose="020B0604020202020204" pitchFamily="34" charset="0"/>
              <a:buChar char="•"/>
            </a:pPr>
            <a:r>
              <a:rPr lang="fr-FR" sz="1800" dirty="0"/>
              <a:t>Numérisation </a:t>
            </a:r>
            <a:r>
              <a:rPr lang="fr-FR" sz="1800" dirty="0" smtClean="0"/>
              <a:t>accélérée de la société</a:t>
            </a:r>
            <a:endParaRPr lang="fr-FR" sz="1800" dirty="0"/>
          </a:p>
          <a:p>
            <a:pPr lvl="2">
              <a:buFont typeface="Arial" panose="020B0604020202020204" pitchFamily="34" charset="0"/>
              <a:buChar char="•"/>
            </a:pPr>
            <a:r>
              <a:rPr lang="fr-FR" sz="1800" dirty="0" smtClean="0"/>
              <a:t>Diminution du nombre de chômeurs</a:t>
            </a:r>
          </a:p>
          <a:p>
            <a:pPr marL="384048" lvl="2" indent="0">
              <a:buNone/>
            </a:pPr>
            <a:endParaRPr lang="fr-FR" sz="400" i="1" dirty="0" smtClean="0">
              <a:solidFill>
                <a:schemeClr val="accent2">
                  <a:lumMod val="60000"/>
                  <a:lumOff val="40000"/>
                </a:schemeClr>
              </a:solidFill>
              <a:sym typeface="Wingdings" panose="05000000000000000000" pitchFamily="2" charset="2"/>
            </a:endParaRPr>
          </a:p>
          <a:p>
            <a:pPr marL="384048" lvl="2" indent="0">
              <a:buNone/>
            </a:pPr>
            <a:r>
              <a:rPr lang="fr-FR" sz="1800" i="1" dirty="0" smtClean="0">
                <a:solidFill>
                  <a:schemeClr val="accent2">
                    <a:lumMod val="60000"/>
                    <a:lumOff val="40000"/>
                  </a:schemeClr>
                </a:solidFill>
                <a:sym typeface="Wingdings" panose="05000000000000000000" pitchFamily="2" charset="2"/>
              </a:rPr>
              <a:t> </a:t>
            </a:r>
            <a:r>
              <a:rPr lang="fr-FR" sz="1800" i="1" dirty="0" smtClean="0">
                <a:solidFill>
                  <a:schemeClr val="accent2">
                    <a:lumMod val="60000"/>
                    <a:lumOff val="40000"/>
                  </a:schemeClr>
                </a:solidFill>
              </a:rPr>
              <a:t>Problèmes de recrutement dans les CISP</a:t>
            </a:r>
            <a:endParaRPr lang="fr-FR" sz="1800" dirty="0" smtClean="0"/>
          </a:p>
          <a:p>
            <a:pPr marL="0" indent="0">
              <a:buNone/>
            </a:pPr>
            <a:endParaRPr lang="fr-FR" b="1" dirty="0" smtClean="0"/>
          </a:p>
          <a:p>
            <a:pPr marL="0" indent="0">
              <a:buNone/>
            </a:pPr>
            <a:r>
              <a:rPr lang="fr-FR" b="1" dirty="0" smtClean="0"/>
              <a:t>… mais p</a:t>
            </a:r>
            <a:r>
              <a:rPr lang="fr-FR" b="1" dirty="0" smtClean="0"/>
              <a:t>lein d’opportunités</a:t>
            </a:r>
            <a:endParaRPr lang="fr-FR" b="1" dirty="0" smtClean="0"/>
          </a:p>
          <a:p>
            <a:pPr lvl="2">
              <a:buSzPct val="100000"/>
              <a:buFont typeface="Arial" panose="020B0604020202020204" pitchFamily="34" charset="0"/>
              <a:buChar char="•"/>
            </a:pPr>
            <a:r>
              <a:rPr lang="fr-FR" sz="1800" dirty="0" smtClean="0"/>
              <a:t>Levée moratoire nouvelles filières</a:t>
            </a:r>
            <a:r>
              <a:rPr lang="fr-FR" sz="1800" dirty="0" smtClean="0"/>
              <a:t> CISP</a:t>
            </a:r>
          </a:p>
          <a:p>
            <a:pPr lvl="2">
              <a:buSzPct val="100000"/>
              <a:buFont typeface="Arial" panose="020B0604020202020204" pitchFamily="34" charset="0"/>
              <a:buChar char="•"/>
            </a:pPr>
            <a:r>
              <a:rPr lang="fr-FR" sz="1800" dirty="0" smtClean="0"/>
              <a:t>Plan de relance wallon dont Plan de sortie de la pauvreté</a:t>
            </a:r>
          </a:p>
          <a:p>
            <a:pPr lvl="2">
              <a:buSzPct val="100000"/>
              <a:buFont typeface="Arial" panose="020B0604020202020204" pitchFamily="34" charset="0"/>
              <a:buChar char="•"/>
            </a:pPr>
            <a:r>
              <a:rPr lang="fr-FR" sz="1800" dirty="0" smtClean="0"/>
              <a:t>Appels à projets «</a:t>
            </a:r>
            <a:r>
              <a:rPr lang="fr-FR" sz="1800" dirty="0"/>
              <a:t> </a:t>
            </a:r>
            <a:r>
              <a:rPr lang="fr-FR" sz="1800" dirty="0" smtClean="0"/>
              <a:t>Compétences / Qualité » (suivi PARS)</a:t>
            </a:r>
          </a:p>
          <a:p>
            <a:pPr lvl="2">
              <a:buSzPct val="100000"/>
              <a:buFont typeface="Arial" panose="020B0604020202020204" pitchFamily="34" charset="0"/>
              <a:buChar char="•"/>
            </a:pPr>
            <a:r>
              <a:rPr lang="fr-FR" sz="1800" dirty="0" smtClean="0"/>
              <a:t>Refonte PMTIC</a:t>
            </a:r>
          </a:p>
          <a:p>
            <a:pPr lvl="2">
              <a:buSzPct val="100000"/>
              <a:buFont typeface="Arial" panose="020B0604020202020204" pitchFamily="34" charset="0"/>
              <a:buChar char="•"/>
            </a:pPr>
            <a:r>
              <a:rPr lang="fr-FR" sz="1800" dirty="0" smtClean="0"/>
              <a:t>FSE+</a:t>
            </a:r>
          </a:p>
          <a:p>
            <a:pPr lvl="2">
              <a:buSzPct val="100000"/>
              <a:buFont typeface="Arial" panose="020B0604020202020204" pitchFamily="34" charset="0"/>
              <a:buChar char="•"/>
            </a:pPr>
            <a:endParaRPr lang="fr-FR" sz="400" dirty="0" smtClean="0"/>
          </a:p>
          <a:p>
            <a:pPr marL="384048" lvl="2" indent="0">
              <a:buSzPct val="100000"/>
              <a:buNone/>
            </a:pPr>
            <a:r>
              <a:rPr lang="fr-FR" sz="1800" i="1" dirty="0" smtClean="0">
                <a:solidFill>
                  <a:schemeClr val="accent2">
                    <a:lumMod val="60000"/>
                    <a:lumOff val="40000"/>
                  </a:schemeClr>
                </a:solidFill>
                <a:sym typeface="Wingdings" panose="05000000000000000000" pitchFamily="2" charset="2"/>
              </a:rPr>
              <a:t>  Quel dispositif pour quel(s) projets ? </a:t>
            </a:r>
            <a:endParaRPr lang="fr-FR" sz="1800" i="1" dirty="0" smtClean="0">
              <a:solidFill>
                <a:schemeClr val="accent2">
                  <a:lumMod val="60000"/>
                  <a:lumOff val="40000"/>
                </a:schemeClr>
              </a:solidFill>
            </a:endParaRPr>
          </a:p>
          <a:p>
            <a:pPr lvl="2">
              <a:buSzPct val="100000"/>
              <a:buFont typeface="Arial" panose="020B0604020202020204" pitchFamily="34" charset="0"/>
              <a:buChar char="•"/>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502945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Levée du moratoire CISP</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pPr marL="182563" lvl="2" indent="-182563">
              <a:lnSpc>
                <a:spcPct val="110000"/>
              </a:lnSpc>
              <a:buFont typeface="Arial" panose="020B0604020202020204" pitchFamily="34" charset="0"/>
              <a:buChar char="•"/>
            </a:pPr>
            <a:r>
              <a:rPr lang="fr-BE" sz="1800" b="1" dirty="0" smtClean="0"/>
              <a:t>En 2022…</a:t>
            </a:r>
          </a:p>
          <a:p>
            <a:pPr marL="365443" lvl="3" indent="-182563">
              <a:lnSpc>
                <a:spcPct val="110000"/>
              </a:lnSpc>
              <a:buFont typeface="Arial" panose="020B0604020202020204" pitchFamily="34" charset="0"/>
              <a:buChar char="•"/>
            </a:pPr>
            <a:r>
              <a:rPr lang="fr-BE" sz="1600" dirty="0" smtClean="0"/>
              <a:t>128.494 </a:t>
            </a:r>
            <a:r>
              <a:rPr lang="fr-BE" sz="1600" dirty="0"/>
              <a:t>nouvelles heures agréées </a:t>
            </a:r>
            <a:r>
              <a:rPr lang="fr-BE" sz="1600" dirty="0" smtClean="0"/>
              <a:t>prévues</a:t>
            </a:r>
          </a:p>
          <a:p>
            <a:pPr marL="365443" lvl="3" indent="-182563">
              <a:lnSpc>
                <a:spcPct val="110000"/>
              </a:lnSpc>
              <a:buFont typeface="Arial" panose="020B0604020202020204" pitchFamily="34" charset="0"/>
              <a:buChar char="•"/>
            </a:pPr>
            <a:r>
              <a:rPr lang="fr-BE" sz="1600" dirty="0" smtClean="0"/>
              <a:t>Source : Budget wallon Art</a:t>
            </a:r>
            <a:r>
              <a:rPr lang="fr-BE" sz="1600" dirty="0"/>
              <a:t>. </a:t>
            </a:r>
            <a:r>
              <a:rPr lang="fr-BE" sz="1600" dirty="0" smtClean="0"/>
              <a:t>161, </a:t>
            </a:r>
            <a:r>
              <a:rPr lang="fr-BE" sz="1600" i="1" dirty="0" smtClean="0"/>
              <a:t>« Par </a:t>
            </a:r>
            <a:r>
              <a:rPr lang="fr-BE" sz="1600" i="1" dirty="0"/>
              <a:t>dérogation aux articles 8 à 11 du décret du 10 juillet 2013 relatif aux centres d’insertion socioprofessionnelle, le Gouvernement peut agréer en 2022 un maximum de 128 494 heures additionnelles par rapport au volume global d’heures agréées en 2021. </a:t>
            </a:r>
            <a:r>
              <a:rPr lang="fr-BE" sz="1600" i="1" dirty="0" smtClean="0"/>
              <a:t>»</a:t>
            </a:r>
          </a:p>
          <a:p>
            <a:pPr marL="365443" lvl="3" indent="-182563">
              <a:lnSpc>
                <a:spcPct val="110000"/>
              </a:lnSpc>
              <a:buFont typeface="Arial" panose="020B0604020202020204" pitchFamily="34" charset="0"/>
              <a:buChar char="•"/>
            </a:pPr>
            <a:r>
              <a:rPr lang="fr-FR" sz="1600" dirty="0" smtClean="0"/>
              <a:t>Pour : nouvelles filières, nouveaux opérateurs, extension de filières</a:t>
            </a:r>
          </a:p>
          <a:p>
            <a:pPr marL="365443" lvl="3" indent="-182563">
              <a:lnSpc>
                <a:spcPct val="110000"/>
              </a:lnSpc>
              <a:buFont typeface="Arial" panose="020B0604020202020204" pitchFamily="34" charset="0"/>
              <a:buChar char="•"/>
            </a:pPr>
            <a:r>
              <a:rPr lang="fr-FR" sz="1600" dirty="0" smtClean="0"/>
              <a:t>Via : renouvellement d’agrément + Procédure annuelle prévue au Décret CISP</a:t>
            </a:r>
            <a:endParaRPr lang="fr-BE" sz="1600" dirty="0" smtClean="0"/>
          </a:p>
          <a:p>
            <a:endParaRPr lang="fr-BE" sz="1600" dirty="0"/>
          </a:p>
          <a:p>
            <a:pPr marL="182563" lvl="2" indent="-182563">
              <a:lnSpc>
                <a:spcPct val="110000"/>
              </a:lnSpc>
              <a:buFont typeface="Arial" panose="020B0604020202020204" pitchFamily="34" charset="0"/>
              <a:buChar char="•"/>
            </a:pPr>
            <a:r>
              <a:rPr lang="fr-FR" sz="1800" b="1" dirty="0"/>
              <a:t>A partir de 2023 </a:t>
            </a:r>
          </a:p>
          <a:p>
            <a:pPr marL="365443" lvl="3" indent="-182563">
              <a:lnSpc>
                <a:spcPct val="110000"/>
              </a:lnSpc>
              <a:buFont typeface="Arial" panose="020B0604020202020204" pitchFamily="34" charset="0"/>
              <a:buChar char="•"/>
            </a:pPr>
            <a:r>
              <a:rPr lang="fr-FR" sz="1600" dirty="0"/>
              <a:t>Volonté </a:t>
            </a:r>
            <a:r>
              <a:rPr lang="fr-FR" sz="1600" dirty="0" err="1"/>
              <a:t>Morreale</a:t>
            </a:r>
            <a:r>
              <a:rPr lang="fr-FR" sz="1600" dirty="0"/>
              <a:t> : 6Mo par an pour des filières CISP</a:t>
            </a:r>
          </a:p>
          <a:p>
            <a:pPr marL="365443" lvl="3" indent="-182563">
              <a:lnSpc>
                <a:spcPct val="110000"/>
              </a:lnSpc>
              <a:buFont typeface="Arial" panose="020B0604020202020204" pitchFamily="34" charset="0"/>
              <a:buChar char="•"/>
            </a:pPr>
            <a:r>
              <a:rPr lang="fr-FR" sz="1600" dirty="0"/>
              <a:t>PAS ACQUIS ! </a:t>
            </a:r>
            <a:r>
              <a:rPr lang="fr-FR" sz="1600" dirty="0"/>
              <a:t>Fermeture du robinet possible en </a:t>
            </a:r>
            <a:r>
              <a:rPr lang="fr-FR" sz="1600" dirty="0" smtClean="0"/>
              <a:t>2024, ou en cas de changement de majorité, …</a:t>
            </a:r>
          </a:p>
          <a:p>
            <a:pPr marL="365443" lvl="3" indent="-182563">
              <a:lnSpc>
                <a:spcPct val="110000"/>
              </a:lnSpc>
              <a:buFont typeface="Arial" panose="020B0604020202020204" pitchFamily="34" charset="0"/>
              <a:buChar char="•"/>
            </a:pPr>
            <a:endParaRPr lang="fr-FR" sz="1600" dirty="0"/>
          </a:p>
          <a:p>
            <a:pPr marL="182563" lvl="2" indent="-182563">
              <a:lnSpc>
                <a:spcPct val="110000"/>
              </a:lnSpc>
              <a:buFont typeface="Arial" panose="020B0604020202020204" pitchFamily="34" charset="0"/>
              <a:buChar char="•"/>
            </a:pPr>
            <a:r>
              <a:rPr lang="fr-FR" sz="1800" b="1" dirty="0"/>
              <a:t>NB : Forfait horaire CISP passe à 16,30€ à partir de 2022</a:t>
            </a:r>
            <a:endParaRPr lang="fr-FR" sz="1800" b="1" dirty="0"/>
          </a:p>
          <a:p>
            <a:pPr lvl="1"/>
            <a:endParaRPr lang="fr-FR" sz="1600" dirty="0" smtClean="0"/>
          </a:p>
          <a:p>
            <a:endParaRPr lang="fr-BE" sz="1800" dirty="0"/>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2897952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Plan de relance wallon</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pPr marL="182563" lvl="2" indent="-182563">
              <a:lnSpc>
                <a:spcPct val="110000"/>
              </a:lnSpc>
              <a:buFont typeface="Arial" panose="020B0604020202020204" pitchFamily="34" charset="0"/>
              <a:buChar char="•"/>
            </a:pPr>
            <a:r>
              <a:rPr lang="fr-BE" sz="1800" b="1" dirty="0"/>
              <a:t>Axe 4 - projet 271 : 5 types d’actions CISP</a:t>
            </a:r>
          </a:p>
          <a:p>
            <a:pPr marL="365443" lvl="3" indent="-182563">
              <a:lnSpc>
                <a:spcPct val="110000"/>
              </a:lnSpc>
              <a:buFont typeface="Arial" panose="020B0604020202020204" pitchFamily="34" charset="0"/>
              <a:buChar char="•"/>
            </a:pPr>
            <a:r>
              <a:rPr lang="fr-BE" sz="1600" dirty="0"/>
              <a:t>2Mo€ pour Compétences </a:t>
            </a:r>
            <a:r>
              <a:rPr lang="fr-BE" sz="1600" dirty="0"/>
              <a:t>de base (français, mathématiques, numérique, alpha, FLE, …) </a:t>
            </a:r>
            <a:endParaRPr lang="fr-BE" sz="1600" dirty="0"/>
          </a:p>
          <a:p>
            <a:pPr marL="365443" lvl="3" indent="-182563">
              <a:lnSpc>
                <a:spcPct val="110000"/>
              </a:lnSpc>
              <a:buFont typeface="Arial" panose="020B0604020202020204" pitchFamily="34" charset="0"/>
              <a:buChar char="•"/>
            </a:pPr>
            <a:r>
              <a:rPr lang="fr-BE" sz="1600" dirty="0"/>
              <a:t>2Mo€ pour Secteurs </a:t>
            </a:r>
            <a:r>
              <a:rPr lang="fr-BE" sz="1600" dirty="0"/>
              <a:t>d’avenir et métiers en pénurie relevant notamment des secteurs suivants : l’environnement, l’agriculture, l’horticulture, le bois, l’énergie, la construction, l’</a:t>
            </a:r>
            <a:r>
              <a:rPr lang="fr-BE" sz="1600" dirty="0" err="1"/>
              <a:t>Horeca</a:t>
            </a:r>
            <a:r>
              <a:rPr lang="fr-BE" sz="1600" dirty="0"/>
              <a:t>, la santé, l’automobile, la production agricole et animale, les TIC, la culture et les </a:t>
            </a:r>
            <a:r>
              <a:rPr lang="fr-BE" sz="1600" dirty="0"/>
              <a:t>arts.</a:t>
            </a:r>
            <a:endParaRPr lang="fr-BE" sz="1600" dirty="0"/>
          </a:p>
          <a:p>
            <a:pPr marL="365443" lvl="3" indent="-182563">
              <a:lnSpc>
                <a:spcPct val="110000"/>
              </a:lnSpc>
              <a:buFont typeface="Arial" panose="020B0604020202020204" pitchFamily="34" charset="0"/>
              <a:buChar char="•"/>
            </a:pPr>
            <a:r>
              <a:rPr lang="fr-BE" sz="1600" dirty="0"/>
              <a:t>2Mo€ pour les Territoires </a:t>
            </a:r>
            <a:r>
              <a:rPr lang="fr-BE" sz="1600" dirty="0"/>
              <a:t>faiblement représentés, ceux dont le taux de demandeurs d’emploi est élevé ainsi que les territoires où l’offre de formation est faible</a:t>
            </a:r>
            <a:r>
              <a:rPr lang="fr-BE" sz="1600" dirty="0"/>
              <a:t>.</a:t>
            </a:r>
          </a:p>
          <a:p>
            <a:pPr marL="365443" lvl="3" indent="-182563">
              <a:lnSpc>
                <a:spcPct val="110000"/>
              </a:lnSpc>
              <a:buFont typeface="Arial" panose="020B0604020202020204" pitchFamily="34" charset="0"/>
              <a:buChar char="•"/>
            </a:pPr>
            <a:r>
              <a:rPr lang="fr-BE" sz="1600" dirty="0"/>
              <a:t>[155.000€ pour Mission </a:t>
            </a:r>
            <a:r>
              <a:rPr lang="fr-BE" sz="1600" dirty="0"/>
              <a:t>d’observatoire ALPHA/FLE en Wallonie </a:t>
            </a:r>
            <a:r>
              <a:rPr lang="fr-BE" sz="1600" dirty="0"/>
              <a:t>- réservé </a:t>
            </a:r>
            <a:r>
              <a:rPr lang="fr-BE" sz="1600" dirty="0"/>
              <a:t>à Lire et Ecrire et au </a:t>
            </a:r>
            <a:r>
              <a:rPr lang="fr-BE" sz="1600" dirty="0"/>
              <a:t>DISCRI]</a:t>
            </a:r>
            <a:endParaRPr lang="fr-BE" sz="1600" dirty="0"/>
          </a:p>
          <a:p>
            <a:pPr marL="365443" lvl="3" indent="-182563">
              <a:lnSpc>
                <a:spcPct val="110000"/>
              </a:lnSpc>
              <a:buFont typeface="Arial" panose="020B0604020202020204" pitchFamily="34" charset="0"/>
              <a:buChar char="•"/>
            </a:pPr>
            <a:r>
              <a:rPr lang="fr-BE" sz="1600" dirty="0"/>
              <a:t>[155.000€ pour Coordination </a:t>
            </a:r>
            <a:r>
              <a:rPr lang="fr-BE" sz="1600" dirty="0"/>
              <a:t>de l’offre et la demande en formation </a:t>
            </a:r>
            <a:r>
              <a:rPr lang="fr-BE" sz="1600" dirty="0"/>
              <a:t>ALPHA/FLE]</a:t>
            </a:r>
            <a:endParaRPr lang="fr-BE" sz="1600" dirty="0"/>
          </a:p>
          <a:p>
            <a:endParaRPr lang="fr-BE" sz="1800" dirty="0"/>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76070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Appels à projets</a:t>
            </a:r>
            <a:br>
              <a:rPr lang="fr-FR" b="1" dirty="0" smtClean="0"/>
            </a:br>
            <a:r>
              <a:rPr lang="fr-FR" b="1" dirty="0" smtClean="0"/>
              <a:t>« PARS »</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pPr marL="268288" indent="-268288">
              <a:buFont typeface="Arial" panose="020B0604020202020204" pitchFamily="34" charset="0"/>
              <a:buChar char="•"/>
            </a:pPr>
            <a:r>
              <a:rPr lang="fr-BE" sz="1800" b="1" dirty="0"/>
              <a:t>Plan de relance, Axe 1, Programme 15</a:t>
            </a:r>
          </a:p>
          <a:p>
            <a:pPr lvl="1">
              <a:buFont typeface="Arial" panose="020B0604020202020204" pitchFamily="34" charset="0"/>
              <a:buChar char="•"/>
            </a:pPr>
            <a:r>
              <a:rPr lang="fr-BE" sz="1600" dirty="0"/>
              <a:t>déployer </a:t>
            </a:r>
            <a:r>
              <a:rPr lang="fr-BE" sz="1600" dirty="0"/>
              <a:t>le dispositif de l’Orientation Tout au long de la vie (OTLAV) (dont renforcer la participation des CISP dans ce </a:t>
            </a:r>
            <a:r>
              <a:rPr lang="fr-BE" sz="1600" dirty="0" smtClean="0"/>
              <a:t>dispositif </a:t>
            </a:r>
            <a:r>
              <a:rPr lang="fr-BE" sz="1600" i="1" dirty="0" smtClean="0">
                <a:solidFill>
                  <a:schemeClr val="accent2">
                    <a:lumMod val="60000"/>
                    <a:lumOff val="40000"/>
                  </a:schemeClr>
                </a:solidFill>
                <a:sym typeface="Wingdings" panose="05000000000000000000" pitchFamily="2" charset="2"/>
              </a:rPr>
              <a:t> </a:t>
            </a:r>
            <a:r>
              <a:rPr lang="fr-BE" sz="1600" i="1" dirty="0" err="1" smtClean="0">
                <a:solidFill>
                  <a:schemeClr val="accent2">
                    <a:lumMod val="60000"/>
                    <a:lumOff val="40000"/>
                  </a:schemeClr>
                </a:solidFill>
                <a:sym typeface="Wingdings" panose="05000000000000000000" pitchFamily="2" charset="2"/>
              </a:rPr>
              <a:t>Interfédé</a:t>
            </a:r>
            <a:endParaRPr lang="fr-BE" sz="1600" i="1" dirty="0">
              <a:solidFill>
                <a:schemeClr val="accent2">
                  <a:lumMod val="60000"/>
                  <a:lumOff val="40000"/>
                </a:schemeClr>
              </a:solidFill>
            </a:endParaRPr>
          </a:p>
          <a:p>
            <a:pPr marL="268288" lvl="1" indent="-268288">
              <a:spcBef>
                <a:spcPts val="1200"/>
              </a:spcBef>
              <a:spcAft>
                <a:spcPts val="200"/>
              </a:spcAft>
              <a:buSzPct val="100000"/>
              <a:buFont typeface="Arial" panose="020B0604020202020204" pitchFamily="34" charset="0"/>
              <a:buChar char="•"/>
            </a:pPr>
            <a:r>
              <a:rPr lang="fr-BE" b="1" dirty="0"/>
              <a:t>Plan de relance, Axe 1, Programme 19</a:t>
            </a:r>
          </a:p>
          <a:p>
            <a:pPr lvl="1">
              <a:buFont typeface="Arial" panose="020B0604020202020204" pitchFamily="34" charset="0"/>
              <a:buChar char="•"/>
            </a:pPr>
            <a:r>
              <a:rPr lang="fr-BE" sz="1600" dirty="0" smtClean="0"/>
              <a:t>Lancer des appels à projets pour mettre en œuvre des parcours de renforcement des compétences (dont organisation de formations concomitantes, renforcement accompagnement social en CISP, …) </a:t>
            </a:r>
            <a:r>
              <a:rPr lang="fr-BE" sz="1600" i="1" dirty="0" smtClean="0">
                <a:solidFill>
                  <a:schemeClr val="accent2">
                    <a:lumMod val="60000"/>
                    <a:lumOff val="40000"/>
                  </a:schemeClr>
                </a:solidFill>
                <a:sym typeface="Wingdings" panose="05000000000000000000" pitchFamily="2" charset="2"/>
              </a:rPr>
              <a:t> APP CISP « Parcours » et «</a:t>
            </a:r>
            <a:r>
              <a:rPr lang="fr-BE" sz="1600" i="1" dirty="0">
                <a:solidFill>
                  <a:schemeClr val="accent2">
                    <a:lumMod val="60000"/>
                    <a:lumOff val="40000"/>
                  </a:schemeClr>
                </a:solidFill>
                <a:sym typeface="Wingdings" panose="05000000000000000000" pitchFamily="2" charset="2"/>
              </a:rPr>
              <a:t> Psychosocial </a:t>
            </a:r>
            <a:r>
              <a:rPr lang="fr-BE" sz="1600" i="1" dirty="0" smtClean="0">
                <a:solidFill>
                  <a:schemeClr val="accent2">
                    <a:lumMod val="60000"/>
                    <a:lumOff val="40000"/>
                  </a:schemeClr>
                </a:solidFill>
                <a:sym typeface="Wingdings" panose="05000000000000000000" pitchFamily="2" charset="2"/>
              </a:rPr>
              <a:t>»</a:t>
            </a:r>
            <a:endParaRPr lang="fr-BE" sz="1600" dirty="0" smtClean="0"/>
          </a:p>
          <a:p>
            <a:pPr marL="268288" lvl="1" indent="-268288">
              <a:spcBef>
                <a:spcPts val="1200"/>
              </a:spcBef>
              <a:spcAft>
                <a:spcPts val="200"/>
              </a:spcAft>
              <a:buSzPct val="100000"/>
              <a:buFont typeface="Arial" panose="020B0604020202020204" pitchFamily="34" charset="0"/>
              <a:buChar char="•"/>
            </a:pPr>
            <a:r>
              <a:rPr lang="fr-BE" b="1" dirty="0" smtClean="0"/>
              <a:t>Plan </a:t>
            </a:r>
            <a:r>
              <a:rPr lang="fr-BE" b="1" dirty="0"/>
              <a:t>de relance, Axe 1, Programme 20</a:t>
            </a:r>
          </a:p>
          <a:p>
            <a:pPr lvl="1">
              <a:buFont typeface="Arial" panose="020B0604020202020204" pitchFamily="34" charset="0"/>
              <a:buChar char="•"/>
            </a:pPr>
            <a:r>
              <a:rPr lang="fr-BE" sz="1600" dirty="0"/>
              <a:t>Développer </a:t>
            </a:r>
            <a:r>
              <a:rPr lang="fr-BE" sz="1600" dirty="0"/>
              <a:t>le système d’assurance qualité dans la formation professionnelle (dont label qualité CISP) </a:t>
            </a:r>
            <a:r>
              <a:rPr lang="fr-BE" sz="1600" dirty="0" smtClean="0"/>
              <a:t> </a:t>
            </a:r>
            <a:r>
              <a:rPr lang="fr-BE" sz="1600" i="1" dirty="0" smtClean="0">
                <a:solidFill>
                  <a:schemeClr val="accent2">
                    <a:lumMod val="60000"/>
                    <a:lumOff val="40000"/>
                  </a:schemeClr>
                </a:solidFill>
                <a:sym typeface="Wingdings" panose="05000000000000000000" pitchFamily="2" charset="2"/>
              </a:rPr>
              <a:t> APP CISP « Qualité » </a:t>
            </a:r>
            <a:endParaRPr lang="fr-BE" sz="1600" i="1" dirty="0" smtClean="0">
              <a:solidFill>
                <a:schemeClr val="accent2">
                  <a:lumMod val="60000"/>
                  <a:lumOff val="40000"/>
                </a:schemeClr>
              </a:solidFill>
            </a:endParaRPr>
          </a:p>
          <a:p>
            <a:pPr marL="268288" lvl="1" indent="-268288">
              <a:spcBef>
                <a:spcPts val="1200"/>
              </a:spcBef>
              <a:spcAft>
                <a:spcPts val="200"/>
              </a:spcAft>
              <a:buSzPct val="100000"/>
              <a:buFont typeface="Arial" panose="020B0604020202020204" pitchFamily="34" charset="0"/>
              <a:buChar char="•"/>
            </a:pPr>
            <a:r>
              <a:rPr lang="fr-BE" b="1" dirty="0" smtClean="0"/>
              <a:t>Engagement de personnel pour accompagner les CISP dans l’utilisation de référentiels métiers/formation. </a:t>
            </a:r>
            <a:r>
              <a:rPr lang="fr-BE" i="1" dirty="0" smtClean="0">
                <a:solidFill>
                  <a:schemeClr val="accent2">
                    <a:lumMod val="60000"/>
                    <a:lumOff val="40000"/>
                  </a:schemeClr>
                </a:solidFill>
                <a:sym typeface="Wingdings" panose="05000000000000000000" pitchFamily="2" charset="2"/>
              </a:rPr>
              <a:t> </a:t>
            </a:r>
            <a:r>
              <a:rPr lang="fr-BE" i="1" dirty="0" err="1" smtClean="0">
                <a:solidFill>
                  <a:schemeClr val="accent2">
                    <a:lumMod val="60000"/>
                    <a:lumOff val="40000"/>
                  </a:schemeClr>
                </a:solidFill>
                <a:sym typeface="Wingdings" panose="05000000000000000000" pitchFamily="2" charset="2"/>
              </a:rPr>
              <a:t>Fédés</a:t>
            </a:r>
            <a:r>
              <a:rPr lang="fr-BE" i="1" dirty="0" smtClean="0">
                <a:solidFill>
                  <a:schemeClr val="accent2">
                    <a:lumMod val="60000"/>
                    <a:lumOff val="40000"/>
                  </a:schemeClr>
                </a:solidFill>
                <a:sym typeface="Wingdings" panose="05000000000000000000" pitchFamily="2" charset="2"/>
              </a:rPr>
              <a:t> et </a:t>
            </a:r>
            <a:r>
              <a:rPr lang="fr-BE" i="1" dirty="0" err="1" smtClean="0">
                <a:solidFill>
                  <a:schemeClr val="accent2">
                    <a:lumMod val="60000"/>
                    <a:lumOff val="40000"/>
                  </a:schemeClr>
                </a:solidFill>
                <a:sym typeface="Wingdings" panose="05000000000000000000" pitchFamily="2" charset="2"/>
              </a:rPr>
              <a:t>Interfédé</a:t>
            </a:r>
            <a:endParaRPr lang="fr-BE" i="1" dirty="0" smtClean="0">
              <a:solidFill>
                <a:schemeClr val="accent2">
                  <a:lumMod val="60000"/>
                  <a:lumOff val="40000"/>
                </a:schemeClr>
              </a:solidFill>
            </a:endParaRPr>
          </a:p>
          <a:p>
            <a:endParaRPr lang="fr-FR" sz="1800" dirty="0" smtClean="0"/>
          </a:p>
          <a:p>
            <a:endParaRPr lang="fr-BE" sz="1800" dirty="0"/>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Tree>
    <p:extLst>
      <p:ext uri="{BB962C8B-B14F-4D97-AF65-F5344CB8AC3E}">
        <p14:creationId xmlns:p14="http://schemas.microsoft.com/office/powerpoint/2010/main" val="783677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FSE+</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endParaRPr lang="fr-BE" sz="1800" dirty="0"/>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
        <p:nvSpPr>
          <p:cNvPr id="4" name="Rectangle 3"/>
          <p:cNvSpPr/>
          <p:nvPr/>
        </p:nvSpPr>
        <p:spPr>
          <a:xfrm>
            <a:off x="4222376" y="808656"/>
            <a:ext cx="7557247" cy="4516108"/>
          </a:xfrm>
          <a:prstGeom prst="rect">
            <a:avLst/>
          </a:prstGeom>
        </p:spPr>
        <p:txBody>
          <a:bodyPr wrap="square">
            <a:spAutoFit/>
          </a:bodyPr>
          <a:lstStyle/>
          <a:p>
            <a:pPr marL="268288" marR="293370" lvl="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r>
              <a:rPr lang="fr-BE" b="1" dirty="0" smtClean="0">
                <a:solidFill>
                  <a:schemeClr val="tx1">
                    <a:lumMod val="75000"/>
                    <a:lumOff val="25000"/>
                  </a:schemeClr>
                </a:solidFill>
              </a:rPr>
              <a:t>P1 Accès à l’emploi, apprentissage tout au long de la vie</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BE" sz="1600" dirty="0">
                <a:solidFill>
                  <a:schemeClr val="tx1">
                    <a:lumMod val="75000"/>
                    <a:lumOff val="25000"/>
                  </a:schemeClr>
                </a:solidFill>
              </a:rPr>
              <a:t>Objectif 4g, mesure </a:t>
            </a:r>
            <a:r>
              <a:rPr lang="fr-BE" sz="1600" dirty="0">
                <a:solidFill>
                  <a:schemeClr val="tx1">
                    <a:lumMod val="75000"/>
                    <a:lumOff val="25000"/>
                  </a:schemeClr>
                </a:solidFill>
              </a:rPr>
              <a:t>2, Action </a:t>
            </a:r>
            <a:r>
              <a:rPr lang="fr-BE" sz="1600" dirty="0">
                <a:solidFill>
                  <a:schemeClr val="tx1">
                    <a:lumMod val="75000"/>
                    <a:lumOff val="25000"/>
                  </a:schemeClr>
                </a:solidFill>
              </a:rPr>
              <a:t>2 : Développer et déployer les offres d'enseignement, de formation et d’accompagnement tout au long de la vie en lien avec les besoins du marché de </a:t>
            </a:r>
            <a:r>
              <a:rPr lang="fr-BE" sz="1600" dirty="0" smtClean="0">
                <a:solidFill>
                  <a:schemeClr val="tx1">
                    <a:lumMod val="75000"/>
                    <a:lumOff val="25000"/>
                  </a:schemeClr>
                </a:solidFill>
              </a:rPr>
              <a:t>l’emploi</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FR" sz="1600" dirty="0">
                <a:solidFill>
                  <a:schemeClr val="tx1">
                    <a:lumMod val="75000"/>
                    <a:lumOff val="25000"/>
                  </a:schemeClr>
                </a:solidFill>
              </a:rPr>
              <a:t>Objectif 4g, mesure 3, Action </a:t>
            </a:r>
            <a:r>
              <a:rPr lang="fr-FR" sz="1600" dirty="0">
                <a:solidFill>
                  <a:schemeClr val="tx1">
                    <a:lumMod val="75000"/>
                    <a:lumOff val="25000"/>
                  </a:schemeClr>
                </a:solidFill>
              </a:rPr>
              <a:t>1 : Besoins en orientation des </a:t>
            </a:r>
            <a:r>
              <a:rPr lang="fr-FR" sz="1600" dirty="0">
                <a:solidFill>
                  <a:schemeClr val="tx1">
                    <a:lumMod val="75000"/>
                    <a:lumOff val="25000"/>
                  </a:schemeClr>
                </a:solidFill>
              </a:rPr>
              <a:t>citoyens</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FR" sz="1600" dirty="0" smtClean="0">
                <a:solidFill>
                  <a:schemeClr val="tx1">
                    <a:lumMod val="75000"/>
                    <a:lumOff val="25000"/>
                  </a:schemeClr>
                </a:solidFill>
              </a:rPr>
              <a:t>Objectif 4g, mesure 3, Action 2 : A</a:t>
            </a:r>
            <a:r>
              <a:rPr lang="fr-BE" sz="1600" dirty="0" err="1" smtClean="0">
                <a:solidFill>
                  <a:schemeClr val="tx1">
                    <a:lumMod val="75000"/>
                    <a:lumOff val="25000"/>
                  </a:schemeClr>
                </a:solidFill>
              </a:rPr>
              <a:t>ctions</a:t>
            </a:r>
            <a:r>
              <a:rPr lang="fr-BE" sz="1600" dirty="0" smtClean="0">
                <a:solidFill>
                  <a:schemeClr val="tx1">
                    <a:lumMod val="75000"/>
                    <a:lumOff val="25000"/>
                  </a:schemeClr>
                </a:solidFill>
              </a:rPr>
              <a:t> </a:t>
            </a:r>
            <a:r>
              <a:rPr lang="fr-BE" sz="1600" dirty="0">
                <a:solidFill>
                  <a:schemeClr val="tx1">
                    <a:lumMod val="75000"/>
                    <a:lumOff val="25000"/>
                  </a:schemeClr>
                </a:solidFill>
              </a:rPr>
              <a:t>de construction, de coopération et d’articulation renforcées entre les acteurs de l’orientation et des actions en développement des compétences des orienteurs</a:t>
            </a:r>
          </a:p>
          <a:p>
            <a:pPr marL="268288" marR="293370" lvl="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r>
              <a:rPr lang="fr-BE" b="1" dirty="0" smtClean="0">
                <a:solidFill>
                  <a:schemeClr val="tx1">
                    <a:lumMod val="75000"/>
                    <a:lumOff val="25000"/>
                  </a:schemeClr>
                </a:solidFill>
              </a:rPr>
              <a:t>P2 Innovation sociale</a:t>
            </a:r>
            <a:endParaRPr lang="fr-BE" b="1" dirty="0">
              <a:solidFill>
                <a:schemeClr val="tx1">
                  <a:lumMod val="75000"/>
                  <a:lumOff val="25000"/>
                </a:schemeClr>
              </a:solidFill>
            </a:endParaRP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BE" sz="1600" dirty="0">
                <a:solidFill>
                  <a:schemeClr val="tx1">
                    <a:lumMod val="75000"/>
                    <a:lumOff val="25000"/>
                  </a:schemeClr>
                </a:solidFill>
              </a:rPr>
              <a:t>Objectif 4a, mesure 1 </a:t>
            </a:r>
            <a:r>
              <a:rPr lang="fr-BE" sz="1600" b="1" dirty="0">
                <a:solidFill>
                  <a:schemeClr val="tx1">
                    <a:lumMod val="75000"/>
                    <a:lumOff val="25000"/>
                  </a:schemeClr>
                </a:solidFill>
              </a:rPr>
              <a:t>: </a:t>
            </a:r>
            <a:r>
              <a:rPr lang="fr-BE" sz="1600" dirty="0" smtClean="0">
                <a:solidFill>
                  <a:schemeClr val="tx1">
                    <a:lumMod val="75000"/>
                    <a:lumOff val="25000"/>
                  </a:schemeClr>
                </a:solidFill>
              </a:rPr>
              <a:t>Développer </a:t>
            </a:r>
            <a:r>
              <a:rPr lang="fr-BE" sz="1600" dirty="0">
                <a:solidFill>
                  <a:schemeClr val="tx1">
                    <a:lumMod val="75000"/>
                    <a:lumOff val="25000"/>
                  </a:schemeClr>
                </a:solidFill>
              </a:rPr>
              <a:t>des approches innovantes en matière de lutte contre le chômage de longue durée par une approche pilote s’inspirant du dispositif « Territoires zéro chômeurs de longue durée </a:t>
            </a:r>
            <a:endParaRPr lang="fr-BE" sz="1600" dirty="0">
              <a:solidFill>
                <a:schemeClr val="tx1">
                  <a:lumMod val="75000"/>
                  <a:lumOff val="25000"/>
                </a:schemeClr>
              </a:solidFill>
            </a:endParaRPr>
          </a:p>
          <a:p>
            <a:pPr marL="268288" marR="29337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r>
              <a:rPr lang="fr-BE" b="1" dirty="0" smtClean="0">
                <a:solidFill>
                  <a:schemeClr val="tx1">
                    <a:lumMod val="75000"/>
                    <a:lumOff val="25000"/>
                  </a:schemeClr>
                </a:solidFill>
              </a:rPr>
              <a:t>P3 Garantie jeunesse (15-29 ans)</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BE" sz="1600" dirty="0">
                <a:solidFill>
                  <a:schemeClr val="tx1">
                    <a:lumMod val="75000"/>
                    <a:lumOff val="25000"/>
                  </a:schemeClr>
                </a:solidFill>
              </a:rPr>
              <a:t>Objectif 4a, mesure </a:t>
            </a:r>
            <a:r>
              <a:rPr lang="fr-BE" sz="1600" dirty="0">
                <a:solidFill>
                  <a:schemeClr val="tx1">
                    <a:lumMod val="75000"/>
                    <a:lumOff val="25000"/>
                  </a:schemeClr>
                </a:solidFill>
              </a:rPr>
              <a:t>1 : </a:t>
            </a:r>
            <a:r>
              <a:rPr lang="fr-BE" sz="1600" dirty="0">
                <a:solidFill>
                  <a:schemeClr val="tx1">
                    <a:lumMod val="75000"/>
                    <a:lumOff val="25000"/>
                  </a:schemeClr>
                </a:solidFill>
              </a:rPr>
              <a:t>Accroche</a:t>
            </a:r>
            <a:r>
              <a:rPr lang="fr-BE" sz="1600" dirty="0">
                <a:solidFill>
                  <a:schemeClr val="tx1">
                    <a:lumMod val="75000"/>
                    <a:lumOff val="25000"/>
                  </a:schemeClr>
                </a:solidFill>
              </a:rPr>
              <a:t>, r</a:t>
            </a:r>
            <a:r>
              <a:rPr lang="fr-BE" sz="1600" dirty="0">
                <a:solidFill>
                  <a:schemeClr val="tx1">
                    <a:lumMod val="75000"/>
                    <a:lumOff val="25000"/>
                  </a:schemeClr>
                </a:solidFill>
              </a:rPr>
              <a:t>emobilisation </a:t>
            </a:r>
            <a:r>
              <a:rPr lang="fr-BE" sz="1600" dirty="0">
                <a:solidFill>
                  <a:schemeClr val="tx1">
                    <a:lumMod val="75000"/>
                    <a:lumOff val="25000"/>
                  </a:schemeClr>
                </a:solidFill>
              </a:rPr>
              <a:t>et a</a:t>
            </a:r>
            <a:r>
              <a:rPr lang="fr-BE" sz="1600" dirty="0">
                <a:solidFill>
                  <a:schemeClr val="tx1">
                    <a:lumMod val="75000"/>
                    <a:lumOff val="25000"/>
                  </a:schemeClr>
                </a:solidFill>
              </a:rPr>
              <a:t>ccompagnement </a:t>
            </a:r>
            <a:r>
              <a:rPr lang="fr-BE" sz="1600" dirty="0">
                <a:solidFill>
                  <a:schemeClr val="tx1">
                    <a:lumMod val="75000"/>
                    <a:lumOff val="25000"/>
                  </a:schemeClr>
                </a:solidFill>
              </a:rPr>
              <a:t>des </a:t>
            </a:r>
            <a:r>
              <a:rPr lang="fr-BE" sz="1600" dirty="0">
                <a:solidFill>
                  <a:schemeClr val="tx1">
                    <a:lumMod val="75000"/>
                    <a:lumOff val="25000"/>
                  </a:schemeClr>
                </a:solidFill>
              </a:rPr>
              <a:t>jeunes </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FR" sz="1600" dirty="0" smtClean="0">
                <a:solidFill>
                  <a:schemeClr val="tx1">
                    <a:lumMod val="75000"/>
                    <a:lumOff val="25000"/>
                  </a:schemeClr>
                </a:solidFill>
              </a:rPr>
              <a:t>Objectif </a:t>
            </a:r>
            <a:r>
              <a:rPr lang="fr-FR" sz="1600" dirty="0">
                <a:solidFill>
                  <a:schemeClr val="tx1">
                    <a:lumMod val="75000"/>
                    <a:lumOff val="25000"/>
                  </a:schemeClr>
                </a:solidFill>
              </a:rPr>
              <a:t>4a, mesure </a:t>
            </a:r>
            <a:r>
              <a:rPr lang="fr-FR" sz="1600" dirty="0" smtClean="0">
                <a:solidFill>
                  <a:schemeClr val="tx1">
                    <a:lumMod val="75000"/>
                    <a:lumOff val="25000"/>
                  </a:schemeClr>
                </a:solidFill>
              </a:rPr>
              <a:t>2 </a:t>
            </a:r>
            <a:r>
              <a:rPr lang="fr-FR" sz="1600" dirty="0">
                <a:solidFill>
                  <a:schemeClr val="tx1">
                    <a:lumMod val="75000"/>
                    <a:lumOff val="25000"/>
                  </a:schemeClr>
                </a:solidFill>
              </a:rPr>
              <a:t>: </a:t>
            </a:r>
            <a:r>
              <a:rPr lang="fr-BE" sz="1600" dirty="0">
                <a:solidFill>
                  <a:schemeClr val="tx1">
                    <a:lumMod val="75000"/>
                    <a:lumOff val="25000"/>
                  </a:schemeClr>
                </a:solidFill>
              </a:rPr>
              <a:t>Acquisition et développement </a:t>
            </a:r>
            <a:r>
              <a:rPr lang="fr-BE" sz="1600" dirty="0">
                <a:solidFill>
                  <a:schemeClr val="tx1">
                    <a:lumMod val="75000"/>
                    <a:lumOff val="25000"/>
                  </a:schemeClr>
                </a:solidFill>
              </a:rPr>
              <a:t>des compétences </a:t>
            </a:r>
            <a:r>
              <a:rPr lang="fr-BE" sz="1600" dirty="0">
                <a:solidFill>
                  <a:schemeClr val="tx1">
                    <a:lumMod val="75000"/>
                    <a:lumOff val="25000"/>
                  </a:schemeClr>
                </a:solidFill>
              </a:rPr>
              <a:t>des jeunes (dont </a:t>
            </a:r>
            <a:r>
              <a:rPr lang="fr-BE" sz="1600" dirty="0">
                <a:solidFill>
                  <a:schemeClr val="tx1">
                    <a:lumMod val="75000"/>
                    <a:lumOff val="25000"/>
                  </a:schemeClr>
                </a:solidFill>
              </a:rPr>
              <a:t>compétences numériques, linguistiques ou entrepreneurial</a:t>
            </a:r>
            <a:r>
              <a:rPr lang="fr-BE" sz="1600" dirty="0">
                <a:solidFill>
                  <a:schemeClr val="tx1">
                    <a:lumMod val="75000"/>
                    <a:lumOff val="25000"/>
                  </a:schemeClr>
                </a:solidFill>
              </a:rPr>
              <a:t>)</a:t>
            </a:r>
          </a:p>
        </p:txBody>
      </p:sp>
    </p:spTree>
    <p:extLst>
      <p:ext uri="{BB962C8B-B14F-4D97-AF65-F5344CB8AC3E}">
        <p14:creationId xmlns:p14="http://schemas.microsoft.com/office/powerpoint/2010/main" val="272009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FSE+</a:t>
            </a:r>
            <a:endParaRPr lang="fr-BE" sz="5400" b="1" dirty="0"/>
          </a:p>
        </p:txBody>
      </p:sp>
      <p:sp>
        <p:nvSpPr>
          <p:cNvPr id="3" name="Espace réservé du contenu 2"/>
          <p:cNvSpPr>
            <a:spLocks noGrp="1"/>
          </p:cNvSpPr>
          <p:nvPr>
            <p:ph idx="1"/>
          </p:nvPr>
        </p:nvSpPr>
        <p:spPr>
          <a:xfrm>
            <a:off x="4391025" y="683894"/>
            <a:ext cx="7170354" cy="5878271"/>
          </a:xfrm>
        </p:spPr>
        <p:txBody>
          <a:bodyPr>
            <a:normAutofit/>
          </a:bodyPr>
          <a:lstStyle/>
          <a:p>
            <a:endParaRPr lang="fr-BE" sz="1800" dirty="0"/>
          </a:p>
          <a:p>
            <a:endParaRPr lang="fr-FR" sz="1800" dirty="0"/>
          </a:p>
          <a:p>
            <a:pPr marL="0" indent="0">
              <a:buNone/>
            </a:pPr>
            <a:endParaRPr lang="fr-FR" sz="18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7100" y="2"/>
            <a:ext cx="1104900" cy="802188"/>
          </a:xfrm>
          <a:prstGeom prst="rect">
            <a:avLst/>
          </a:prstGeom>
        </p:spPr>
      </p:pic>
      <p:sp>
        <p:nvSpPr>
          <p:cNvPr id="4" name="Rectangle 3"/>
          <p:cNvSpPr/>
          <p:nvPr/>
        </p:nvSpPr>
        <p:spPr>
          <a:xfrm>
            <a:off x="4222376" y="808656"/>
            <a:ext cx="7557247" cy="2876685"/>
          </a:xfrm>
          <a:prstGeom prst="rect">
            <a:avLst/>
          </a:prstGeom>
        </p:spPr>
        <p:txBody>
          <a:bodyPr wrap="square">
            <a:spAutoFit/>
          </a:bodyPr>
          <a:lstStyle/>
          <a:p>
            <a:pPr marL="268288" marR="29337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r>
              <a:rPr lang="fr-FR" b="1" dirty="0" smtClean="0">
                <a:solidFill>
                  <a:schemeClr val="tx1">
                    <a:lumMod val="75000"/>
                    <a:lumOff val="25000"/>
                  </a:schemeClr>
                </a:solidFill>
              </a:rPr>
              <a:t>P4 Lutte contre la pauvreté et Inclusion sociale </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BE" sz="1600" dirty="0">
                <a:solidFill>
                  <a:schemeClr val="tx1">
                    <a:lumMod val="75000"/>
                    <a:lumOff val="25000"/>
                  </a:schemeClr>
                </a:solidFill>
              </a:rPr>
              <a:t>Objectif 4h, mesure </a:t>
            </a:r>
            <a:r>
              <a:rPr lang="fr-BE" sz="1600" dirty="0">
                <a:solidFill>
                  <a:schemeClr val="tx1">
                    <a:lumMod val="75000"/>
                    <a:lumOff val="25000"/>
                  </a:schemeClr>
                </a:solidFill>
              </a:rPr>
              <a:t>1 : </a:t>
            </a:r>
            <a:r>
              <a:rPr lang="fr-BE" sz="1600" dirty="0">
                <a:solidFill>
                  <a:schemeClr val="tx1">
                    <a:lumMod val="75000"/>
                    <a:lumOff val="25000"/>
                  </a:schemeClr>
                </a:solidFill>
              </a:rPr>
              <a:t>Actions </a:t>
            </a:r>
            <a:r>
              <a:rPr lang="fr-BE" sz="1600" dirty="0">
                <a:solidFill>
                  <a:schemeClr val="tx1">
                    <a:lumMod val="75000"/>
                    <a:lumOff val="25000"/>
                  </a:schemeClr>
                </a:solidFill>
              </a:rPr>
              <a:t>en amont à l'inscription dans un parcours global d'inclusion vers l'emploi au bénéfice des publics les plus fragilisés, peu ou pas qualifiés et/ou en situation </a:t>
            </a:r>
            <a:r>
              <a:rPr lang="fr-BE" sz="1600" dirty="0">
                <a:solidFill>
                  <a:schemeClr val="tx1">
                    <a:lumMod val="75000"/>
                    <a:lumOff val="25000"/>
                  </a:schemeClr>
                </a:solidFill>
              </a:rPr>
              <a:t>précaire</a:t>
            </a:r>
          </a:p>
          <a:p>
            <a:pPr marL="384048" marR="293370" lvl="1" indent="-182880" fontAlgn="base">
              <a:lnSpc>
                <a:spcPct val="90000"/>
              </a:lnSpc>
              <a:spcBef>
                <a:spcPts val="200"/>
              </a:spcBef>
              <a:spcAft>
                <a:spcPts val="400"/>
              </a:spcAft>
              <a:buClr>
                <a:schemeClr val="accent1"/>
              </a:buClr>
              <a:buSzPct val="100000"/>
              <a:buFont typeface="Arial" panose="020B0604020202020204" pitchFamily="34" charset="0"/>
              <a:buChar char="•"/>
              <a:tabLst>
                <a:tab pos="457200" algn="l"/>
              </a:tabLst>
            </a:pPr>
            <a:r>
              <a:rPr lang="fr-BE" sz="1600" dirty="0">
                <a:solidFill>
                  <a:schemeClr val="tx1">
                    <a:lumMod val="75000"/>
                    <a:lumOff val="25000"/>
                  </a:schemeClr>
                </a:solidFill>
              </a:rPr>
              <a:t>Objectif 4h, mesure </a:t>
            </a:r>
            <a:r>
              <a:rPr lang="fr-BE" sz="1600" dirty="0">
                <a:solidFill>
                  <a:schemeClr val="tx1">
                    <a:lumMod val="75000"/>
                    <a:lumOff val="25000"/>
                  </a:schemeClr>
                </a:solidFill>
              </a:rPr>
              <a:t>2 : </a:t>
            </a:r>
            <a:r>
              <a:rPr lang="fr-BE" sz="1600" dirty="0" smtClean="0">
                <a:solidFill>
                  <a:schemeClr val="tx1">
                    <a:lumMod val="75000"/>
                    <a:lumOff val="25000"/>
                  </a:schemeClr>
                </a:solidFill>
              </a:rPr>
              <a:t>Insertion </a:t>
            </a:r>
            <a:r>
              <a:rPr lang="fr-BE" sz="1600" dirty="0">
                <a:solidFill>
                  <a:schemeClr val="tx1">
                    <a:lumMod val="75000"/>
                    <a:lumOff val="25000"/>
                  </a:schemeClr>
                </a:solidFill>
              </a:rPr>
              <a:t>durable dans l’emploi en soutenant l'acquisition et le développement des compétences (dont compétences numériques et/ou linguistiques) pour les publics les plus fragilisés et les plus éloignés de l'emploi ainsi que </a:t>
            </a:r>
            <a:r>
              <a:rPr lang="fr-BE" sz="1600" dirty="0" smtClean="0">
                <a:solidFill>
                  <a:schemeClr val="tx1">
                    <a:lumMod val="75000"/>
                    <a:lumOff val="25000"/>
                  </a:schemeClr>
                </a:solidFill>
              </a:rPr>
              <a:t>l’accompagnement </a:t>
            </a:r>
            <a:r>
              <a:rPr lang="fr-BE" sz="1600" dirty="0">
                <a:solidFill>
                  <a:schemeClr val="tx1">
                    <a:lumMod val="75000"/>
                    <a:lumOff val="25000"/>
                  </a:schemeClr>
                </a:solidFill>
              </a:rPr>
              <a:t>et </a:t>
            </a:r>
            <a:r>
              <a:rPr lang="fr-BE" sz="1600" dirty="0" smtClean="0">
                <a:solidFill>
                  <a:schemeClr val="tx1">
                    <a:lumMod val="75000"/>
                    <a:lumOff val="25000"/>
                  </a:schemeClr>
                </a:solidFill>
              </a:rPr>
              <a:t>le </a:t>
            </a:r>
            <a:r>
              <a:rPr lang="fr-BE" sz="1600" dirty="0">
                <a:solidFill>
                  <a:schemeClr val="tx1">
                    <a:lumMod val="75000"/>
                    <a:lumOff val="25000"/>
                  </a:schemeClr>
                </a:solidFill>
              </a:rPr>
              <a:t>suivi vers et dans l'emploi</a:t>
            </a:r>
          </a:p>
          <a:p>
            <a:pPr marL="268288" marR="29337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endParaRPr lang="fr-BE" dirty="0">
              <a:solidFill>
                <a:schemeClr val="tx1">
                  <a:lumMod val="75000"/>
                  <a:lumOff val="25000"/>
                </a:schemeClr>
              </a:solidFill>
            </a:endParaRPr>
          </a:p>
          <a:p>
            <a:pPr marL="268288" marR="293370" indent="-268288" fontAlgn="base">
              <a:lnSpc>
                <a:spcPct val="90000"/>
              </a:lnSpc>
              <a:spcBef>
                <a:spcPts val="1200"/>
              </a:spcBef>
              <a:spcAft>
                <a:spcPts val="200"/>
              </a:spcAft>
              <a:buClr>
                <a:schemeClr val="accent1"/>
              </a:buClr>
              <a:buSzPct val="100000"/>
              <a:buFont typeface="Arial" panose="020B0604020202020204" pitchFamily="34" charset="0"/>
              <a:buChar char="•"/>
              <a:tabLst>
                <a:tab pos="457200" algn="l"/>
              </a:tabLst>
            </a:pPr>
            <a:endParaRPr lang="fr-BE" sz="1600" b="1" dirty="0">
              <a:solidFill>
                <a:schemeClr val="tx1">
                  <a:lumMod val="75000"/>
                  <a:lumOff val="25000"/>
                </a:schemeClr>
              </a:solidFill>
            </a:endParaRPr>
          </a:p>
        </p:txBody>
      </p:sp>
    </p:spTree>
    <p:extLst>
      <p:ext uri="{BB962C8B-B14F-4D97-AF65-F5344CB8AC3E}">
        <p14:creationId xmlns:p14="http://schemas.microsoft.com/office/powerpoint/2010/main" val="517780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Personnalisé 4">
      <a:dk1>
        <a:sysClr val="windowText" lastClr="000000"/>
      </a:dk1>
      <a:lt1>
        <a:sysClr val="window" lastClr="FFFFFF"/>
      </a:lt1>
      <a:dk2>
        <a:srgbClr val="39302A"/>
      </a:dk2>
      <a:lt2>
        <a:srgbClr val="FFE0CC"/>
      </a:lt2>
      <a:accent1>
        <a:srgbClr val="FF6600"/>
      </a:accent1>
      <a:accent2>
        <a:srgbClr val="C00000"/>
      </a:accent2>
      <a:accent3>
        <a:srgbClr val="CE8D3E"/>
      </a:accent3>
      <a:accent4>
        <a:srgbClr val="EC7016"/>
      </a:accent4>
      <a:accent5>
        <a:srgbClr val="E64823"/>
      </a:accent5>
      <a:accent6>
        <a:srgbClr val="9C6A6A"/>
      </a:accent6>
      <a:hlink>
        <a:srgbClr val="2998E3"/>
      </a:hlink>
      <a:folHlink>
        <a:srgbClr val="7F723D"/>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47019</TotalTime>
  <Words>942</Words>
  <Application>Microsoft Office PowerPoint</Application>
  <PresentationFormat>Grand écran</PresentationFormat>
  <Paragraphs>175</Paragraphs>
  <Slides>17</Slides>
  <Notes>1</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17</vt:i4>
      </vt:variant>
    </vt:vector>
  </HeadingPairs>
  <TitlesOfParts>
    <vt:vector size="23" baseType="lpstr">
      <vt:lpstr>Arial</vt:lpstr>
      <vt:lpstr>Calibri</vt:lpstr>
      <vt:lpstr>Calibri Light</vt:lpstr>
      <vt:lpstr>Wingdings</vt:lpstr>
      <vt:lpstr>Rétrospective</vt:lpstr>
      <vt:lpstr>Conception personnalisée</vt:lpstr>
      <vt:lpstr>Nouvelles filières,  nouveaux modules en CISP </vt:lpstr>
      <vt:lpstr>Avant de commencer…  Infos de service !</vt:lpstr>
      <vt:lpstr>Avant de commencer…  Horaire</vt:lpstr>
      <vt:lpstr>Contexte 2022</vt:lpstr>
      <vt:lpstr>Levée du moratoire CISP</vt:lpstr>
      <vt:lpstr>Plan de relance wallon</vt:lpstr>
      <vt:lpstr>Appels à projets « PARS »</vt:lpstr>
      <vt:lpstr>FSE+</vt:lpstr>
      <vt:lpstr>FSE+</vt:lpstr>
      <vt:lpstr>PMTIC</vt:lpstr>
      <vt:lpstr>En bref</vt:lpstr>
      <vt:lpstr>En bref</vt:lpstr>
      <vt:lpstr>Ressources « Prospective »</vt:lpstr>
      <vt:lpstr>Ressources péda « Numérique »</vt:lpstr>
      <vt:lpstr>Ressources péda  « Transition verte » </vt:lpstr>
      <vt:lpstr>Ressources péda  « Mobilité » </vt:lpstr>
      <vt:lpstr>A vous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RGPD</dc:title>
  <dc:creator>Caips</dc:creator>
  <cp:lastModifiedBy>Compte Microsoft</cp:lastModifiedBy>
  <cp:revision>567</cp:revision>
  <cp:lastPrinted>2019-11-12T14:15:27Z</cp:lastPrinted>
  <dcterms:created xsi:type="dcterms:W3CDTF">2019-07-19T13:49:12Z</dcterms:created>
  <dcterms:modified xsi:type="dcterms:W3CDTF">2022-01-31T19:14:59Z</dcterms:modified>
</cp:coreProperties>
</file>