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1"/>
  </p:notesMasterIdLst>
  <p:handoutMasterIdLst>
    <p:handoutMasterId r:id="rId32"/>
  </p:handoutMasterIdLst>
  <p:sldIdLst>
    <p:sldId id="287" r:id="rId5"/>
    <p:sldId id="352" r:id="rId6"/>
    <p:sldId id="341" r:id="rId7"/>
    <p:sldId id="337" r:id="rId8"/>
    <p:sldId id="366" r:id="rId9"/>
    <p:sldId id="364" r:id="rId10"/>
    <p:sldId id="365" r:id="rId11"/>
    <p:sldId id="363" r:id="rId12"/>
    <p:sldId id="350" r:id="rId13"/>
    <p:sldId id="356" r:id="rId14"/>
    <p:sldId id="375" r:id="rId15"/>
    <p:sldId id="374" r:id="rId16"/>
    <p:sldId id="373" r:id="rId17"/>
    <p:sldId id="372" r:id="rId18"/>
    <p:sldId id="371" r:id="rId19"/>
    <p:sldId id="367" r:id="rId20"/>
    <p:sldId id="358" r:id="rId21"/>
    <p:sldId id="368" r:id="rId22"/>
    <p:sldId id="339" r:id="rId23"/>
    <p:sldId id="345" r:id="rId24"/>
    <p:sldId id="369" r:id="rId25"/>
    <p:sldId id="360" r:id="rId26"/>
    <p:sldId id="361" r:id="rId27"/>
    <p:sldId id="362" r:id="rId28"/>
    <p:sldId id="370" r:id="rId29"/>
    <p:sldId id="346" r:id="rId30"/>
  </p:sldIdLst>
  <p:sldSz cx="9144000" cy="6858000" type="screen4x3"/>
  <p:notesSz cx="7104063" cy="10234613"/>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00F07"/>
    <a:srgbClr val="F79646"/>
    <a:srgbClr val="F69200"/>
    <a:srgbClr val="FF9F0C"/>
    <a:srgbClr val="FBD49C"/>
    <a:srgbClr val="FBA97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AF94E1-7A24-4626-99CB-E4483387FC1E}" v="407" dt="2025-10-07T12:20:19.66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0458" autoAdjust="0"/>
  </p:normalViewPr>
  <p:slideViewPr>
    <p:cSldViewPr>
      <p:cViewPr varScale="1">
        <p:scale>
          <a:sx n="79" d="100"/>
          <a:sy n="79" d="100"/>
        </p:scale>
        <p:origin x="1526" y="72"/>
      </p:cViewPr>
      <p:guideLst>
        <p:guide orient="horz" pos="2160"/>
        <p:guide pos="2880"/>
      </p:guideLst>
    </p:cSldViewPr>
  </p:slideViewPr>
  <p:outlineViewPr>
    <p:cViewPr>
      <p:scale>
        <a:sx n="33" d="100"/>
        <a:sy n="33" d="100"/>
      </p:scale>
      <p:origin x="0" y="-6480"/>
    </p:cViewPr>
  </p:outlineViewPr>
  <p:notesTextViewPr>
    <p:cViewPr>
      <p:scale>
        <a:sx n="125" d="100"/>
        <a:sy n="125" d="100"/>
      </p:scale>
      <p:origin x="0" y="0"/>
    </p:cViewPr>
  </p:notesTextViewPr>
  <p:notesViewPr>
    <p:cSldViewPr>
      <p:cViewPr varScale="1">
        <p:scale>
          <a:sx n="65" d="100"/>
          <a:sy n="65" d="100"/>
        </p:scale>
        <p:origin x="-2952" y="-11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éline Lambeau" userId="4fef1cda7bc8bbe3" providerId="LiveId" clId="{6CF13B38-7A7F-4AC2-9FBA-23A8046649C2}"/>
    <pc:docChg chg="undo custSel addSld delSld modSld sldOrd">
      <pc:chgData name="Céline Lambeau" userId="4fef1cda7bc8bbe3" providerId="LiveId" clId="{6CF13B38-7A7F-4AC2-9FBA-23A8046649C2}" dt="2025-10-06T13:05:14.455" v="4397" actId="20577"/>
      <pc:docMkLst>
        <pc:docMk/>
      </pc:docMkLst>
      <pc:sldChg chg="modSp mod">
        <pc:chgData name="Céline Lambeau" userId="4fef1cda7bc8bbe3" providerId="LiveId" clId="{6CF13B38-7A7F-4AC2-9FBA-23A8046649C2}" dt="2025-10-06T13:05:14.455" v="4397" actId="20577"/>
        <pc:sldMkLst>
          <pc:docMk/>
          <pc:sldMk cId="0" sldId="287"/>
        </pc:sldMkLst>
        <pc:spChg chg="mod">
          <ac:chgData name="Céline Lambeau" userId="4fef1cda7bc8bbe3" providerId="LiveId" clId="{6CF13B38-7A7F-4AC2-9FBA-23A8046649C2}" dt="2025-10-06T13:05:14.455" v="4397" actId="20577"/>
          <ac:spMkLst>
            <pc:docMk/>
            <pc:sldMk cId="0" sldId="287"/>
            <ac:spMk id="4099" creationId="{00000000-0000-0000-0000-000000000000}"/>
          </ac:spMkLst>
        </pc:spChg>
      </pc:sldChg>
      <pc:sldChg chg="del">
        <pc:chgData name="Céline Lambeau" userId="4fef1cda7bc8bbe3" providerId="LiveId" clId="{6CF13B38-7A7F-4AC2-9FBA-23A8046649C2}" dt="2025-10-06T08:49:43.829" v="13" actId="47"/>
        <pc:sldMkLst>
          <pc:docMk/>
          <pc:sldMk cId="849792117" sldId="336"/>
        </pc:sldMkLst>
      </pc:sldChg>
      <pc:sldChg chg="modSp mod">
        <pc:chgData name="Céline Lambeau" userId="4fef1cda7bc8bbe3" providerId="LiveId" clId="{6CF13B38-7A7F-4AC2-9FBA-23A8046649C2}" dt="2025-10-06T08:49:27.649" v="12" actId="20577"/>
        <pc:sldMkLst>
          <pc:docMk/>
          <pc:sldMk cId="2685798388" sldId="341"/>
        </pc:sldMkLst>
        <pc:spChg chg="mod">
          <ac:chgData name="Céline Lambeau" userId="4fef1cda7bc8bbe3" providerId="LiveId" clId="{6CF13B38-7A7F-4AC2-9FBA-23A8046649C2}" dt="2025-10-06T08:49:27.649" v="12" actId="20577"/>
          <ac:spMkLst>
            <pc:docMk/>
            <pc:sldMk cId="2685798388" sldId="341"/>
            <ac:spMk id="3" creationId="{73046B3C-C1A8-ECA6-5214-8F63401A106B}"/>
          </ac:spMkLst>
        </pc:spChg>
      </pc:sldChg>
      <pc:sldChg chg="modSp mod">
        <pc:chgData name="Céline Lambeau" userId="4fef1cda7bc8bbe3" providerId="LiveId" clId="{6CF13B38-7A7F-4AC2-9FBA-23A8046649C2}" dt="2025-10-06T12:49:30.042" v="4371" actId="20577"/>
        <pc:sldMkLst>
          <pc:docMk/>
          <pc:sldMk cId="1296969763" sldId="345"/>
        </pc:sldMkLst>
        <pc:spChg chg="mod">
          <ac:chgData name="Céline Lambeau" userId="4fef1cda7bc8bbe3" providerId="LiveId" clId="{6CF13B38-7A7F-4AC2-9FBA-23A8046649C2}" dt="2025-10-06T12:49:30.042" v="4371" actId="20577"/>
          <ac:spMkLst>
            <pc:docMk/>
            <pc:sldMk cId="1296969763" sldId="345"/>
            <ac:spMk id="6" creationId="{00000000-0000-0000-0000-000000000000}"/>
          </ac:spMkLst>
        </pc:spChg>
      </pc:sldChg>
      <pc:sldChg chg="modSp mod">
        <pc:chgData name="Céline Lambeau" userId="4fef1cda7bc8bbe3" providerId="LiveId" clId="{6CF13B38-7A7F-4AC2-9FBA-23A8046649C2}" dt="2025-10-06T10:43:16.578" v="1221" actId="20577"/>
        <pc:sldMkLst>
          <pc:docMk/>
          <pc:sldMk cId="517044120" sldId="350"/>
        </pc:sldMkLst>
        <pc:spChg chg="mod">
          <ac:chgData name="Céline Lambeau" userId="4fef1cda7bc8bbe3" providerId="LiveId" clId="{6CF13B38-7A7F-4AC2-9FBA-23A8046649C2}" dt="2025-10-06T10:43:16.578" v="1221" actId="20577"/>
          <ac:spMkLst>
            <pc:docMk/>
            <pc:sldMk cId="517044120" sldId="350"/>
            <ac:spMk id="3" creationId="{0F821913-9CB4-4A3A-2C37-EA8A4628BB75}"/>
          </ac:spMkLst>
        </pc:spChg>
      </pc:sldChg>
      <pc:sldChg chg="del">
        <pc:chgData name="Céline Lambeau" userId="4fef1cda7bc8bbe3" providerId="LiveId" clId="{6CF13B38-7A7F-4AC2-9FBA-23A8046649C2}" dt="2025-10-06T08:49:13.194" v="0" actId="2696"/>
        <pc:sldMkLst>
          <pc:docMk/>
          <pc:sldMk cId="3569062770" sldId="354"/>
        </pc:sldMkLst>
      </pc:sldChg>
      <pc:sldChg chg="delSp modSp mod ord">
        <pc:chgData name="Céline Lambeau" userId="4fef1cda7bc8bbe3" providerId="LiveId" clId="{6CF13B38-7A7F-4AC2-9FBA-23A8046649C2}" dt="2025-10-06T12:38:39.336" v="4299" actId="313"/>
        <pc:sldMkLst>
          <pc:docMk/>
          <pc:sldMk cId="290640577" sldId="356"/>
        </pc:sldMkLst>
        <pc:spChg chg="mod">
          <ac:chgData name="Céline Lambeau" userId="4fef1cda7bc8bbe3" providerId="LiveId" clId="{6CF13B38-7A7F-4AC2-9FBA-23A8046649C2}" dt="2025-10-06T12:35:40.472" v="3903" actId="20577"/>
          <ac:spMkLst>
            <pc:docMk/>
            <pc:sldMk cId="290640577" sldId="356"/>
            <ac:spMk id="3" creationId="{7BD0C382-648C-88BA-8738-EC5C19ADD979}"/>
          </ac:spMkLst>
        </pc:spChg>
        <pc:spChg chg="mod">
          <ac:chgData name="Céline Lambeau" userId="4fef1cda7bc8bbe3" providerId="LiveId" clId="{6CF13B38-7A7F-4AC2-9FBA-23A8046649C2}" dt="2025-10-06T12:38:39.336" v="4299" actId="313"/>
          <ac:spMkLst>
            <pc:docMk/>
            <pc:sldMk cId="290640577" sldId="356"/>
            <ac:spMk id="6" creationId="{E2D2E9EB-5D95-343E-CD2D-953ECA2FB5AB}"/>
          </ac:spMkLst>
        </pc:spChg>
        <pc:graphicFrameChg chg="del mod modGraphic">
          <ac:chgData name="Céline Lambeau" userId="4fef1cda7bc8bbe3" providerId="LiveId" clId="{6CF13B38-7A7F-4AC2-9FBA-23A8046649C2}" dt="2025-10-06T10:06:37.782" v="1158" actId="478"/>
          <ac:graphicFrameMkLst>
            <pc:docMk/>
            <pc:sldMk cId="290640577" sldId="356"/>
            <ac:graphicFrameMk id="2" creationId="{63C7B344-43E5-C601-8137-59DDFB561068}"/>
          </ac:graphicFrameMkLst>
        </pc:graphicFrameChg>
      </pc:sldChg>
      <pc:sldChg chg="addSp delSp modSp mod">
        <pc:chgData name="Céline Lambeau" userId="4fef1cda7bc8bbe3" providerId="LiveId" clId="{6CF13B38-7A7F-4AC2-9FBA-23A8046649C2}" dt="2025-10-06T12:34:48.842" v="3892" actId="20577"/>
        <pc:sldMkLst>
          <pc:docMk/>
          <pc:sldMk cId="1167714031" sldId="358"/>
        </pc:sldMkLst>
        <pc:spChg chg="add mod">
          <ac:chgData name="Céline Lambeau" userId="4fef1cda7bc8bbe3" providerId="LiveId" clId="{6CF13B38-7A7F-4AC2-9FBA-23A8046649C2}" dt="2025-10-06T12:34:48.842" v="3892" actId="20577"/>
          <ac:spMkLst>
            <pc:docMk/>
            <pc:sldMk cId="1167714031" sldId="358"/>
            <ac:spMk id="5" creationId="{9B08AB44-CB56-A281-028B-EE6502C8DAF5}"/>
          </ac:spMkLst>
        </pc:spChg>
        <pc:spChg chg="mod">
          <ac:chgData name="Céline Lambeau" userId="4fef1cda7bc8bbe3" providerId="LiveId" clId="{6CF13B38-7A7F-4AC2-9FBA-23A8046649C2}" dt="2025-10-06T10:46:18.372" v="1251" actId="313"/>
          <ac:spMkLst>
            <pc:docMk/>
            <pc:sldMk cId="1167714031" sldId="358"/>
            <ac:spMk id="32" creationId="{771BC1DE-BAE7-F2D9-50C7-D2909282D5E9}"/>
          </ac:spMkLst>
        </pc:spChg>
        <pc:grpChg chg="add del mod">
          <ac:chgData name="Céline Lambeau" userId="4fef1cda7bc8bbe3" providerId="LiveId" clId="{6CF13B38-7A7F-4AC2-9FBA-23A8046649C2}" dt="2025-10-06T12:23:02.999" v="3403" actId="165"/>
          <ac:grpSpMkLst>
            <pc:docMk/>
            <pc:sldMk cId="1167714031" sldId="358"/>
            <ac:grpSpMk id="2" creationId="{9863B8D9-8B0F-2C4C-1C96-3FFEE5BEACE0}"/>
          </ac:grpSpMkLst>
        </pc:grpChg>
        <pc:grpChg chg="add mod">
          <ac:chgData name="Céline Lambeau" userId="4fef1cda7bc8bbe3" providerId="LiveId" clId="{6CF13B38-7A7F-4AC2-9FBA-23A8046649C2}" dt="2025-10-06T12:25:00.418" v="3480" actId="164"/>
          <ac:grpSpMkLst>
            <pc:docMk/>
            <pc:sldMk cId="1167714031" sldId="358"/>
            <ac:grpSpMk id="6" creationId="{A79A13A5-7623-FDEF-B2C4-E1B5C5C32C9C}"/>
          </ac:grpSpMkLst>
        </pc:grpChg>
        <pc:grpChg chg="add mod">
          <ac:chgData name="Céline Lambeau" userId="4fef1cda7bc8bbe3" providerId="LiveId" clId="{6CF13B38-7A7F-4AC2-9FBA-23A8046649C2}" dt="2025-10-06T12:27:00.267" v="3713" actId="14100"/>
          <ac:grpSpMkLst>
            <pc:docMk/>
            <pc:sldMk cId="1167714031" sldId="358"/>
            <ac:grpSpMk id="13" creationId="{1B297ED5-7A8B-900F-FA05-1B6D570B4F92}"/>
          </ac:grpSpMkLst>
        </pc:grpChg>
        <pc:grpChg chg="add del mod">
          <ac:chgData name="Céline Lambeau" userId="4fef1cda7bc8bbe3" providerId="LiveId" clId="{6CF13B38-7A7F-4AC2-9FBA-23A8046649C2}" dt="2025-10-06T12:33:59.010" v="3871" actId="478"/>
          <ac:grpSpMkLst>
            <pc:docMk/>
            <pc:sldMk cId="1167714031" sldId="358"/>
            <ac:grpSpMk id="14" creationId="{D816CCE8-67FA-24F4-FEF2-1DF695C249B5}"/>
          </ac:grpSpMkLst>
        </pc:grpChg>
        <pc:grpChg chg="del mod topLvl">
          <ac:chgData name="Céline Lambeau" userId="4fef1cda7bc8bbe3" providerId="LiveId" clId="{6CF13B38-7A7F-4AC2-9FBA-23A8046649C2}" dt="2025-10-06T12:34:07.878" v="3873" actId="165"/>
          <ac:grpSpMkLst>
            <pc:docMk/>
            <pc:sldMk cId="1167714031" sldId="358"/>
            <ac:grpSpMk id="15" creationId="{8A835182-7549-D7EA-258D-136DD0A7ED90}"/>
          </ac:grpSpMkLst>
        </pc:grpChg>
        <pc:grpChg chg="del">
          <ac:chgData name="Céline Lambeau" userId="4fef1cda7bc8bbe3" providerId="LiveId" clId="{6CF13B38-7A7F-4AC2-9FBA-23A8046649C2}" dt="2025-10-06T11:05:26.485" v="1252" actId="478"/>
          <ac:grpSpMkLst>
            <pc:docMk/>
            <pc:sldMk cId="1167714031" sldId="358"/>
            <ac:grpSpMk id="25" creationId="{7A291733-4D6B-4916-14AC-2C81A6E6F5D5}"/>
          </ac:grpSpMkLst>
        </pc:grpChg>
        <pc:picChg chg="mod ord modCrop">
          <ac:chgData name="Céline Lambeau" userId="4fef1cda7bc8bbe3" providerId="LiveId" clId="{6CF13B38-7A7F-4AC2-9FBA-23A8046649C2}" dt="2025-10-06T12:34:20.557" v="3876" actId="732"/>
          <ac:picMkLst>
            <pc:docMk/>
            <pc:sldMk cId="1167714031" sldId="358"/>
            <ac:picMk id="7" creationId="{8BFEC779-98B5-1962-8645-E0C2FE3AE28E}"/>
          </ac:picMkLst>
        </pc:picChg>
        <pc:picChg chg="mod topLvl">
          <ac:chgData name="Céline Lambeau" userId="4fef1cda7bc8bbe3" providerId="LiveId" clId="{6CF13B38-7A7F-4AC2-9FBA-23A8046649C2}" dt="2025-10-06T12:24:52.843" v="3478" actId="164"/>
          <ac:picMkLst>
            <pc:docMk/>
            <pc:sldMk cId="1167714031" sldId="358"/>
            <ac:picMk id="8" creationId="{74C62E18-BE0E-9570-2E5E-78D6902D5F57}"/>
          </ac:picMkLst>
        </pc:picChg>
        <pc:picChg chg="mod topLvl">
          <ac:chgData name="Céline Lambeau" userId="4fef1cda7bc8bbe3" providerId="LiveId" clId="{6CF13B38-7A7F-4AC2-9FBA-23A8046649C2}" dt="2025-10-06T12:24:52.843" v="3478" actId="164"/>
          <ac:picMkLst>
            <pc:docMk/>
            <pc:sldMk cId="1167714031" sldId="358"/>
            <ac:picMk id="9" creationId="{300F59F3-C99E-04C4-B554-2571A42E3374}"/>
          </ac:picMkLst>
        </pc:picChg>
        <pc:picChg chg="mod topLvl">
          <ac:chgData name="Céline Lambeau" userId="4fef1cda7bc8bbe3" providerId="LiveId" clId="{6CF13B38-7A7F-4AC2-9FBA-23A8046649C2}" dt="2025-10-06T12:24:52.843" v="3478" actId="164"/>
          <ac:picMkLst>
            <pc:docMk/>
            <pc:sldMk cId="1167714031" sldId="358"/>
            <ac:picMk id="10" creationId="{7254750D-152F-7EAB-D455-F352DC60D103}"/>
          </ac:picMkLst>
        </pc:picChg>
        <pc:picChg chg="mod topLvl">
          <ac:chgData name="Céline Lambeau" userId="4fef1cda7bc8bbe3" providerId="LiveId" clId="{6CF13B38-7A7F-4AC2-9FBA-23A8046649C2}" dt="2025-10-06T12:24:52.843" v="3478" actId="164"/>
          <ac:picMkLst>
            <pc:docMk/>
            <pc:sldMk cId="1167714031" sldId="358"/>
            <ac:picMk id="11" creationId="{992621FA-1CCF-2402-2151-7D4DC1A9261D}"/>
          </ac:picMkLst>
        </pc:picChg>
        <pc:picChg chg="mod topLvl">
          <ac:chgData name="Céline Lambeau" userId="4fef1cda7bc8bbe3" providerId="LiveId" clId="{6CF13B38-7A7F-4AC2-9FBA-23A8046649C2}" dt="2025-10-06T12:25:00.418" v="3480" actId="164"/>
          <ac:picMkLst>
            <pc:docMk/>
            <pc:sldMk cId="1167714031" sldId="358"/>
            <ac:picMk id="12" creationId="{923EBD29-6994-2CE1-D45A-D8E533CA3AA7}"/>
          </ac:picMkLst>
        </pc:picChg>
        <pc:picChg chg="del mod topLvl">
          <ac:chgData name="Céline Lambeau" userId="4fef1cda7bc8bbe3" providerId="LiveId" clId="{6CF13B38-7A7F-4AC2-9FBA-23A8046649C2}" dt="2025-10-06T12:33:59.010" v="3871" actId="478"/>
          <ac:picMkLst>
            <pc:docMk/>
            <pc:sldMk cId="1167714031" sldId="358"/>
            <ac:picMk id="16" creationId="{D174BABA-A361-9963-8E16-FE63D090E14B}"/>
          </ac:picMkLst>
        </pc:picChg>
        <pc:picChg chg="mod topLvl modCrop">
          <ac:chgData name="Céline Lambeau" userId="4fef1cda7bc8bbe3" providerId="LiveId" clId="{6CF13B38-7A7F-4AC2-9FBA-23A8046649C2}" dt="2025-10-06T12:34:13.130" v="3875" actId="1076"/>
          <ac:picMkLst>
            <pc:docMk/>
            <pc:sldMk cId="1167714031" sldId="358"/>
            <ac:picMk id="17" creationId="{D38FCA7D-3D7F-3A4E-0DE1-1FD2C05300EE}"/>
          </ac:picMkLst>
        </pc:picChg>
        <pc:picChg chg="del mod">
          <ac:chgData name="Céline Lambeau" userId="4fef1cda7bc8bbe3" providerId="LiveId" clId="{6CF13B38-7A7F-4AC2-9FBA-23A8046649C2}" dt="2025-10-06T12:33:46.451" v="3867" actId="478"/>
          <ac:picMkLst>
            <pc:docMk/>
            <pc:sldMk cId="1167714031" sldId="358"/>
            <ac:picMk id="18" creationId="{68910569-9365-9033-8D51-938A19D4F2D3}"/>
          </ac:picMkLst>
        </pc:picChg>
        <pc:picChg chg="del mod topLvl">
          <ac:chgData name="Céline Lambeau" userId="4fef1cda7bc8bbe3" providerId="LiveId" clId="{6CF13B38-7A7F-4AC2-9FBA-23A8046649C2}" dt="2025-10-06T12:34:10.028" v="3874" actId="478"/>
          <ac:picMkLst>
            <pc:docMk/>
            <pc:sldMk cId="1167714031" sldId="358"/>
            <ac:picMk id="19" creationId="{712B6E61-4A3F-6BE2-05BD-EBDC590DCA37}"/>
          </ac:picMkLst>
        </pc:picChg>
        <pc:picChg chg="del mod">
          <ac:chgData name="Céline Lambeau" userId="4fef1cda7bc8bbe3" providerId="LiveId" clId="{6CF13B38-7A7F-4AC2-9FBA-23A8046649C2}" dt="2025-10-06T12:33:55.756" v="3869" actId="478"/>
          <ac:picMkLst>
            <pc:docMk/>
            <pc:sldMk cId="1167714031" sldId="358"/>
            <ac:picMk id="20" creationId="{05D3A3B4-F683-A02E-4EF9-CF7BBADD0DEE}"/>
          </ac:picMkLst>
        </pc:picChg>
        <pc:picChg chg="del mod">
          <ac:chgData name="Céline Lambeau" userId="4fef1cda7bc8bbe3" providerId="LiveId" clId="{6CF13B38-7A7F-4AC2-9FBA-23A8046649C2}" dt="2025-10-06T12:33:57.239" v="3870" actId="478"/>
          <ac:picMkLst>
            <pc:docMk/>
            <pc:sldMk cId="1167714031" sldId="358"/>
            <ac:picMk id="21" creationId="{FE201A71-6477-7FAB-2C60-C328F0D54CF6}"/>
          </ac:picMkLst>
        </pc:picChg>
      </pc:sldChg>
      <pc:sldChg chg="modSp mod">
        <pc:chgData name="Céline Lambeau" userId="4fef1cda7bc8bbe3" providerId="LiveId" clId="{6CF13B38-7A7F-4AC2-9FBA-23A8046649C2}" dt="2025-10-06T08:53:42.307" v="99" actId="20577"/>
        <pc:sldMkLst>
          <pc:docMk/>
          <pc:sldMk cId="2968202266" sldId="363"/>
        </pc:sldMkLst>
        <pc:spChg chg="mod">
          <ac:chgData name="Céline Lambeau" userId="4fef1cda7bc8bbe3" providerId="LiveId" clId="{6CF13B38-7A7F-4AC2-9FBA-23A8046649C2}" dt="2025-10-06T08:53:42.307" v="99" actId="20577"/>
          <ac:spMkLst>
            <pc:docMk/>
            <pc:sldMk cId="2968202266" sldId="363"/>
            <ac:spMk id="7" creationId="{B6C32617-D44D-E73B-1CD4-D49334C10E93}"/>
          </ac:spMkLst>
        </pc:spChg>
      </pc:sldChg>
      <pc:sldChg chg="modSp mod">
        <pc:chgData name="Céline Lambeau" userId="4fef1cda7bc8bbe3" providerId="LiveId" clId="{6CF13B38-7A7F-4AC2-9FBA-23A8046649C2}" dt="2025-10-06T08:52:13.838" v="78" actId="108"/>
        <pc:sldMkLst>
          <pc:docMk/>
          <pc:sldMk cId="3454624726" sldId="364"/>
        </pc:sldMkLst>
        <pc:spChg chg="mod">
          <ac:chgData name="Céline Lambeau" userId="4fef1cda7bc8bbe3" providerId="LiveId" clId="{6CF13B38-7A7F-4AC2-9FBA-23A8046649C2}" dt="2025-10-06T08:52:13.838" v="78" actId="108"/>
          <ac:spMkLst>
            <pc:docMk/>
            <pc:sldMk cId="3454624726" sldId="364"/>
            <ac:spMk id="7" creationId="{335254F4-7FCB-6FE5-B037-1F3521D5EB9F}"/>
          </ac:spMkLst>
        </pc:spChg>
        <pc:spChg chg="mod">
          <ac:chgData name="Céline Lambeau" userId="4fef1cda7bc8bbe3" providerId="LiveId" clId="{6CF13B38-7A7F-4AC2-9FBA-23A8046649C2}" dt="2025-10-06T08:50:34.243" v="35" actId="20577"/>
          <ac:spMkLst>
            <pc:docMk/>
            <pc:sldMk cId="3454624726" sldId="364"/>
            <ac:spMk id="8" creationId="{3104BDE2-6C6D-54D6-7488-405CB5940309}"/>
          </ac:spMkLst>
        </pc:spChg>
      </pc:sldChg>
      <pc:sldChg chg="modSp mod">
        <pc:chgData name="Céline Lambeau" userId="4fef1cda7bc8bbe3" providerId="LiveId" clId="{6CF13B38-7A7F-4AC2-9FBA-23A8046649C2}" dt="2025-10-06T12:35:27.810" v="3893" actId="13926"/>
        <pc:sldMkLst>
          <pc:docMk/>
          <pc:sldMk cId="365837137" sldId="365"/>
        </pc:sldMkLst>
        <pc:spChg chg="mod">
          <ac:chgData name="Céline Lambeau" userId="4fef1cda7bc8bbe3" providerId="LiveId" clId="{6CF13B38-7A7F-4AC2-9FBA-23A8046649C2}" dt="2025-10-06T12:35:27.810" v="3893" actId="13926"/>
          <ac:spMkLst>
            <pc:docMk/>
            <pc:sldMk cId="365837137" sldId="365"/>
            <ac:spMk id="7" creationId="{0E7D1068-2107-E582-C73A-8B75FD73AE87}"/>
          </ac:spMkLst>
        </pc:spChg>
        <pc:spChg chg="mod">
          <ac:chgData name="Céline Lambeau" userId="4fef1cda7bc8bbe3" providerId="LiveId" clId="{6CF13B38-7A7F-4AC2-9FBA-23A8046649C2}" dt="2025-10-06T08:50:31.158" v="33" actId="20577"/>
          <ac:spMkLst>
            <pc:docMk/>
            <pc:sldMk cId="365837137" sldId="365"/>
            <ac:spMk id="8" creationId="{8514375B-5CDE-8E1F-ADA2-FBCF80EAD830}"/>
          </ac:spMkLst>
        </pc:spChg>
      </pc:sldChg>
      <pc:sldChg chg="modSp mod">
        <pc:chgData name="Céline Lambeau" userId="4fef1cda7bc8bbe3" providerId="LiveId" clId="{6CF13B38-7A7F-4AC2-9FBA-23A8046649C2}" dt="2025-10-06T10:44:02.654" v="1228" actId="20577"/>
        <pc:sldMkLst>
          <pc:docMk/>
          <pc:sldMk cId="2341161134" sldId="366"/>
        </pc:sldMkLst>
        <pc:spChg chg="mod">
          <ac:chgData name="Céline Lambeau" userId="4fef1cda7bc8bbe3" providerId="LiveId" clId="{6CF13B38-7A7F-4AC2-9FBA-23A8046649C2}" dt="2025-10-06T10:44:02.654" v="1228" actId="20577"/>
          <ac:spMkLst>
            <pc:docMk/>
            <pc:sldMk cId="2341161134" sldId="366"/>
            <ac:spMk id="7" creationId="{316DACE4-4C00-3F38-2B4B-6A5D9D656DB9}"/>
          </ac:spMkLst>
        </pc:spChg>
        <pc:spChg chg="mod">
          <ac:chgData name="Céline Lambeau" userId="4fef1cda7bc8bbe3" providerId="LiveId" clId="{6CF13B38-7A7F-4AC2-9FBA-23A8046649C2}" dt="2025-10-06T08:50:36.872" v="37" actId="20577"/>
          <ac:spMkLst>
            <pc:docMk/>
            <pc:sldMk cId="2341161134" sldId="366"/>
            <ac:spMk id="8" creationId="{DE1D1695-D65F-2F69-C938-DC2DB032B52F}"/>
          </ac:spMkLst>
        </pc:spChg>
      </pc:sldChg>
      <pc:sldChg chg="addSp delSp modSp mod">
        <pc:chgData name="Céline Lambeau" userId="4fef1cda7bc8bbe3" providerId="LiveId" clId="{6CF13B38-7A7F-4AC2-9FBA-23A8046649C2}" dt="2025-10-06T12:21:01.260" v="3318" actId="403"/>
        <pc:sldMkLst>
          <pc:docMk/>
          <pc:sldMk cId="3547895808" sldId="367"/>
        </pc:sldMkLst>
        <pc:spChg chg="del mod">
          <ac:chgData name="Céline Lambeau" userId="4fef1cda7bc8bbe3" providerId="LiveId" clId="{6CF13B38-7A7F-4AC2-9FBA-23A8046649C2}" dt="2025-10-06T12:14:56.652" v="2949" actId="478"/>
          <ac:spMkLst>
            <pc:docMk/>
            <pc:sldMk cId="3547895808" sldId="367"/>
            <ac:spMk id="6" creationId="{4B003D77-C986-95BE-C43F-9E491001B8CC}"/>
          </ac:spMkLst>
        </pc:spChg>
        <pc:spChg chg="add mod">
          <ac:chgData name="Céline Lambeau" userId="4fef1cda7bc8bbe3" providerId="LiveId" clId="{6CF13B38-7A7F-4AC2-9FBA-23A8046649C2}" dt="2025-10-06T12:21:01.260" v="3318" actId="403"/>
          <ac:spMkLst>
            <pc:docMk/>
            <pc:sldMk cId="3547895808" sldId="367"/>
            <ac:spMk id="12" creationId="{FB4D5DFB-53BB-2F70-E716-4BB27FBF854F}"/>
          </ac:spMkLst>
        </pc:spChg>
        <pc:graphicFrameChg chg="del mod">
          <ac:chgData name="Céline Lambeau" userId="4fef1cda7bc8bbe3" providerId="LiveId" clId="{6CF13B38-7A7F-4AC2-9FBA-23A8046649C2}" dt="2025-10-06T09:43:55.924" v="786" actId="478"/>
          <ac:graphicFrameMkLst>
            <pc:docMk/>
            <pc:sldMk cId="3547895808" sldId="367"/>
            <ac:graphicFrameMk id="2" creationId="{FA4EDE72-68D7-3A26-5414-FC4C322F2E71}"/>
          </ac:graphicFrameMkLst>
        </pc:graphicFrameChg>
        <pc:graphicFrameChg chg="add del mod">
          <ac:chgData name="Céline Lambeau" userId="4fef1cda7bc8bbe3" providerId="LiveId" clId="{6CF13B38-7A7F-4AC2-9FBA-23A8046649C2}" dt="2025-10-06T09:56:51.886" v="1034" actId="478"/>
          <ac:graphicFrameMkLst>
            <pc:docMk/>
            <pc:sldMk cId="3547895808" sldId="367"/>
            <ac:graphicFrameMk id="8" creationId="{7920660C-811E-0950-F054-A831EA12DC66}"/>
          </ac:graphicFrameMkLst>
        </pc:graphicFrameChg>
        <pc:graphicFrameChg chg="add mod">
          <ac:chgData name="Céline Lambeau" userId="4fef1cda7bc8bbe3" providerId="LiveId" clId="{6CF13B38-7A7F-4AC2-9FBA-23A8046649C2}" dt="2025-10-06T12:20:40.558" v="3315" actId="14100"/>
          <ac:graphicFrameMkLst>
            <pc:docMk/>
            <pc:sldMk cId="3547895808" sldId="367"/>
            <ac:graphicFrameMk id="11" creationId="{9D903E17-CCA2-BAE7-1D4E-9D079950D8A3}"/>
          </ac:graphicFrameMkLst>
        </pc:graphicFrameChg>
      </pc:sldChg>
      <pc:sldChg chg="addSp delSp modSp mod">
        <pc:chgData name="Céline Lambeau" userId="4fef1cda7bc8bbe3" providerId="LiveId" clId="{6CF13B38-7A7F-4AC2-9FBA-23A8046649C2}" dt="2025-10-06T12:19:41.005" v="3313" actId="14100"/>
        <pc:sldMkLst>
          <pc:docMk/>
          <pc:sldMk cId="1913611350" sldId="371"/>
        </pc:sldMkLst>
        <pc:spChg chg="mod">
          <ac:chgData name="Céline Lambeau" userId="4fef1cda7bc8bbe3" providerId="LiveId" clId="{6CF13B38-7A7F-4AC2-9FBA-23A8046649C2}" dt="2025-10-06T12:19:41.005" v="3313" actId="14100"/>
          <ac:spMkLst>
            <pc:docMk/>
            <pc:sldMk cId="1913611350" sldId="371"/>
            <ac:spMk id="6" creationId="{4C717AAE-32ED-04B1-AF71-4870A31154E2}"/>
          </ac:spMkLst>
        </pc:spChg>
        <pc:graphicFrameChg chg="mod modGraphic">
          <ac:chgData name="Céline Lambeau" userId="4fef1cda7bc8bbe3" providerId="LiveId" clId="{6CF13B38-7A7F-4AC2-9FBA-23A8046649C2}" dt="2025-10-06T12:07:53.837" v="2481" actId="1076"/>
          <ac:graphicFrameMkLst>
            <pc:docMk/>
            <pc:sldMk cId="1913611350" sldId="371"/>
            <ac:graphicFrameMk id="2" creationId="{28519D07-F1DF-A491-B690-7CEA9C8EDCB3}"/>
          </ac:graphicFrameMkLst>
        </pc:graphicFrameChg>
        <pc:graphicFrameChg chg="add del mod">
          <ac:chgData name="Céline Lambeau" userId="4fef1cda7bc8bbe3" providerId="LiveId" clId="{6CF13B38-7A7F-4AC2-9FBA-23A8046649C2}" dt="2025-10-06T09:25:59.844" v="537" actId="478"/>
          <ac:graphicFrameMkLst>
            <pc:docMk/>
            <pc:sldMk cId="1913611350" sldId="371"/>
            <ac:graphicFrameMk id="5" creationId="{EE695D8C-B15F-EE58-79B6-3C915FCF9A51}"/>
          </ac:graphicFrameMkLst>
        </pc:graphicFrameChg>
      </pc:sldChg>
      <pc:sldChg chg="addSp delSp modSp add mod">
        <pc:chgData name="Céline Lambeau" userId="4fef1cda7bc8bbe3" providerId="LiveId" clId="{6CF13B38-7A7F-4AC2-9FBA-23A8046649C2}" dt="2025-10-06T10:16:05.853" v="1207" actId="1076"/>
        <pc:sldMkLst>
          <pc:docMk/>
          <pc:sldMk cId="511052736" sldId="372"/>
        </pc:sldMkLst>
        <pc:spChg chg="mod">
          <ac:chgData name="Céline Lambeau" userId="4fef1cda7bc8bbe3" providerId="LiveId" clId="{6CF13B38-7A7F-4AC2-9FBA-23A8046649C2}" dt="2025-10-06T09:09:51.477" v="138" actId="207"/>
          <ac:spMkLst>
            <pc:docMk/>
            <pc:sldMk cId="511052736" sldId="372"/>
            <ac:spMk id="3" creationId="{23EAA3D7-6563-8ECE-5C2B-0F362A317904}"/>
          </ac:spMkLst>
        </pc:spChg>
        <pc:spChg chg="mod">
          <ac:chgData name="Céline Lambeau" userId="4fef1cda7bc8bbe3" providerId="LiveId" clId="{6CF13B38-7A7F-4AC2-9FBA-23A8046649C2}" dt="2025-10-06T09:21:58.286" v="469" actId="20577"/>
          <ac:spMkLst>
            <pc:docMk/>
            <pc:sldMk cId="511052736" sldId="372"/>
            <ac:spMk id="6" creationId="{7DABF262-1B2E-82DC-AF39-B9B27D69BDDA}"/>
          </ac:spMkLst>
        </pc:spChg>
        <pc:graphicFrameChg chg="del modGraphic">
          <ac:chgData name="Céline Lambeau" userId="4fef1cda7bc8bbe3" providerId="LiveId" clId="{6CF13B38-7A7F-4AC2-9FBA-23A8046649C2}" dt="2025-10-06T09:09:07.218" v="128" actId="478"/>
          <ac:graphicFrameMkLst>
            <pc:docMk/>
            <pc:sldMk cId="511052736" sldId="372"/>
            <ac:graphicFrameMk id="2" creationId="{E124B21C-BC4F-7F1A-59E9-E05398C9439F}"/>
          </ac:graphicFrameMkLst>
        </pc:graphicFrameChg>
        <pc:graphicFrameChg chg="add mod">
          <ac:chgData name="Céline Lambeau" userId="4fef1cda7bc8bbe3" providerId="LiveId" clId="{6CF13B38-7A7F-4AC2-9FBA-23A8046649C2}" dt="2025-10-06T10:16:05.853" v="1207" actId="1076"/>
          <ac:graphicFrameMkLst>
            <pc:docMk/>
            <pc:sldMk cId="511052736" sldId="372"/>
            <ac:graphicFrameMk id="8" creationId="{5FA53DE4-4C01-99E1-A0B1-FB9B5B2F9AA0}"/>
          </ac:graphicFrameMkLst>
        </pc:graphicFrameChg>
      </pc:sldChg>
      <pc:sldChg chg="new del">
        <pc:chgData name="Céline Lambeau" userId="4fef1cda7bc8bbe3" providerId="LiveId" clId="{6CF13B38-7A7F-4AC2-9FBA-23A8046649C2}" dt="2025-10-06T08:54:06.352" v="101" actId="680"/>
        <pc:sldMkLst>
          <pc:docMk/>
          <pc:sldMk cId="3443545238" sldId="372"/>
        </pc:sldMkLst>
      </pc:sldChg>
      <pc:sldChg chg="modSp add mod">
        <pc:chgData name="Céline Lambeau" userId="4fef1cda7bc8bbe3" providerId="LiveId" clId="{6CF13B38-7A7F-4AC2-9FBA-23A8046649C2}" dt="2025-10-06T12:21:39.505" v="3381" actId="20577"/>
        <pc:sldMkLst>
          <pc:docMk/>
          <pc:sldMk cId="3258441650" sldId="373"/>
        </pc:sldMkLst>
        <pc:spChg chg="mod">
          <ac:chgData name="Céline Lambeau" userId="4fef1cda7bc8bbe3" providerId="LiveId" clId="{6CF13B38-7A7F-4AC2-9FBA-23A8046649C2}" dt="2025-10-06T12:21:39.505" v="3381" actId="20577"/>
          <ac:spMkLst>
            <pc:docMk/>
            <pc:sldMk cId="3258441650" sldId="373"/>
            <ac:spMk id="6" creationId="{A124D66A-5612-DE10-5B6D-3B974C04ED4C}"/>
          </ac:spMkLst>
        </pc:spChg>
        <pc:graphicFrameChg chg="mod modGraphic">
          <ac:chgData name="Céline Lambeau" userId="4fef1cda7bc8bbe3" providerId="LiveId" clId="{6CF13B38-7A7F-4AC2-9FBA-23A8046649C2}" dt="2025-10-06T12:06:27.821" v="2476" actId="13926"/>
          <ac:graphicFrameMkLst>
            <pc:docMk/>
            <pc:sldMk cId="3258441650" sldId="373"/>
            <ac:graphicFrameMk id="2" creationId="{BD3C9721-66D4-8DA4-AA4D-6282BF9F0A6E}"/>
          </ac:graphicFrameMkLst>
        </pc:graphicFrameChg>
      </pc:sldChg>
      <pc:sldChg chg="modSp add mod">
        <pc:chgData name="Céline Lambeau" userId="4fef1cda7bc8bbe3" providerId="LiveId" clId="{6CF13B38-7A7F-4AC2-9FBA-23A8046649C2}" dt="2025-10-06T10:45:03.624" v="1239" actId="20577"/>
        <pc:sldMkLst>
          <pc:docMk/>
          <pc:sldMk cId="2834342042" sldId="374"/>
        </pc:sldMkLst>
        <pc:spChg chg="mod">
          <ac:chgData name="Céline Lambeau" userId="4fef1cda7bc8bbe3" providerId="LiveId" clId="{6CF13B38-7A7F-4AC2-9FBA-23A8046649C2}" dt="2025-10-06T10:45:03.624" v="1239" actId="20577"/>
          <ac:spMkLst>
            <pc:docMk/>
            <pc:sldMk cId="2834342042" sldId="374"/>
            <ac:spMk id="3" creationId="{B15ED37F-BD0A-C23F-821D-4427AB894306}"/>
          </ac:spMkLst>
        </pc:spChg>
      </pc:sldChg>
      <pc:sldChg chg="modSp add mod">
        <pc:chgData name="Céline Lambeau" userId="4fef1cda7bc8bbe3" providerId="LiveId" clId="{6CF13B38-7A7F-4AC2-9FBA-23A8046649C2}" dt="2025-10-06T11:40:16.682" v="2332" actId="108"/>
        <pc:sldMkLst>
          <pc:docMk/>
          <pc:sldMk cId="3967123252" sldId="375"/>
        </pc:sldMkLst>
        <pc:spChg chg="mod">
          <ac:chgData name="Céline Lambeau" userId="4fef1cda7bc8bbe3" providerId="LiveId" clId="{6CF13B38-7A7F-4AC2-9FBA-23A8046649C2}" dt="2025-10-06T11:13:18.668" v="1461" actId="20577"/>
          <ac:spMkLst>
            <pc:docMk/>
            <pc:sldMk cId="3967123252" sldId="375"/>
            <ac:spMk id="3" creationId="{616F36F2-6E09-86E3-14C3-E2983D95D666}"/>
          </ac:spMkLst>
        </pc:spChg>
        <pc:spChg chg="mod">
          <ac:chgData name="Céline Lambeau" userId="4fef1cda7bc8bbe3" providerId="LiveId" clId="{6CF13B38-7A7F-4AC2-9FBA-23A8046649C2}" dt="2025-10-06T11:40:16.682" v="2332" actId="108"/>
          <ac:spMkLst>
            <pc:docMk/>
            <pc:sldMk cId="3967123252" sldId="375"/>
            <ac:spMk id="6" creationId="{84358D28-1890-3BB8-7750-40E806281EB6}"/>
          </ac:spMkLst>
        </pc:spChg>
      </pc:sldChg>
    </pc:docChg>
  </pc:docChgLst>
  <pc:docChgLst>
    <pc:chgData name="Céline Lambeau" userId="1248b5bf-0c8b-400c-84ca-5eac97d75580" providerId="ADAL" clId="{6CF13B38-7A7F-4AC2-9FBA-23A8046649C2}"/>
    <pc:docChg chg="undo custSel modSld">
      <pc:chgData name="Céline Lambeau" userId="1248b5bf-0c8b-400c-84ca-5eac97d75580" providerId="ADAL" clId="{6CF13B38-7A7F-4AC2-9FBA-23A8046649C2}" dt="2025-10-07T12:25:16.791" v="860" actId="20577"/>
      <pc:docMkLst>
        <pc:docMk/>
      </pc:docMkLst>
      <pc:sldChg chg="modSp mod">
        <pc:chgData name="Céline Lambeau" userId="1248b5bf-0c8b-400c-84ca-5eac97d75580" providerId="ADAL" clId="{6CF13B38-7A7F-4AC2-9FBA-23A8046649C2}" dt="2025-10-07T12:01:21.109" v="28" actId="20577"/>
        <pc:sldMkLst>
          <pc:docMk/>
          <pc:sldMk cId="0" sldId="287"/>
        </pc:sldMkLst>
        <pc:spChg chg="mod">
          <ac:chgData name="Céline Lambeau" userId="1248b5bf-0c8b-400c-84ca-5eac97d75580" providerId="ADAL" clId="{6CF13B38-7A7F-4AC2-9FBA-23A8046649C2}" dt="2025-10-07T12:01:21.109" v="28" actId="20577"/>
          <ac:spMkLst>
            <pc:docMk/>
            <pc:sldMk cId="0" sldId="287"/>
            <ac:spMk id="4099" creationId="{00000000-0000-0000-0000-000000000000}"/>
          </ac:spMkLst>
        </pc:spChg>
      </pc:sldChg>
      <pc:sldChg chg="modSp mod">
        <pc:chgData name="Céline Lambeau" userId="1248b5bf-0c8b-400c-84ca-5eac97d75580" providerId="ADAL" clId="{6CF13B38-7A7F-4AC2-9FBA-23A8046649C2}" dt="2025-10-07T12:25:16.791" v="860" actId="20577"/>
        <pc:sldMkLst>
          <pc:docMk/>
          <pc:sldMk cId="3981449392" sldId="339"/>
        </pc:sldMkLst>
        <pc:spChg chg="mod">
          <ac:chgData name="Céline Lambeau" userId="1248b5bf-0c8b-400c-84ca-5eac97d75580" providerId="ADAL" clId="{6CF13B38-7A7F-4AC2-9FBA-23A8046649C2}" dt="2025-10-07T12:25:16.791" v="860" actId="20577"/>
          <ac:spMkLst>
            <pc:docMk/>
            <pc:sldMk cId="3981449392" sldId="339"/>
            <ac:spMk id="2" creationId="{BF4B1FA7-2195-2811-F36F-4B394BFF30B3}"/>
          </ac:spMkLst>
        </pc:spChg>
      </pc:sldChg>
      <pc:sldChg chg="modSp mod">
        <pc:chgData name="Céline Lambeau" userId="1248b5bf-0c8b-400c-84ca-5eac97d75580" providerId="ADAL" clId="{6CF13B38-7A7F-4AC2-9FBA-23A8046649C2}" dt="2025-10-07T12:24:31.230" v="843" actId="207"/>
        <pc:sldMkLst>
          <pc:docMk/>
          <pc:sldMk cId="3449042606" sldId="346"/>
        </pc:sldMkLst>
        <pc:spChg chg="mod">
          <ac:chgData name="Céline Lambeau" userId="1248b5bf-0c8b-400c-84ca-5eac97d75580" providerId="ADAL" clId="{6CF13B38-7A7F-4AC2-9FBA-23A8046649C2}" dt="2025-10-07T12:24:31.230" v="843" actId="207"/>
          <ac:spMkLst>
            <pc:docMk/>
            <pc:sldMk cId="3449042606" sldId="346"/>
            <ac:spMk id="2" creationId="{C1C42F0E-86CA-CB15-9BB3-1B4BE6CB312D}"/>
          </ac:spMkLst>
        </pc:spChg>
      </pc:sldChg>
      <pc:sldChg chg="modSp mod">
        <pc:chgData name="Céline Lambeau" userId="1248b5bf-0c8b-400c-84ca-5eac97d75580" providerId="ADAL" clId="{6CF13B38-7A7F-4AC2-9FBA-23A8046649C2}" dt="2025-10-07T12:05:18.106" v="129" actId="20577"/>
        <pc:sldMkLst>
          <pc:docMk/>
          <pc:sldMk cId="290640577" sldId="356"/>
        </pc:sldMkLst>
        <pc:spChg chg="mod">
          <ac:chgData name="Céline Lambeau" userId="1248b5bf-0c8b-400c-84ca-5eac97d75580" providerId="ADAL" clId="{6CF13B38-7A7F-4AC2-9FBA-23A8046649C2}" dt="2025-10-07T12:05:18.106" v="129" actId="20577"/>
          <ac:spMkLst>
            <pc:docMk/>
            <pc:sldMk cId="290640577" sldId="356"/>
            <ac:spMk id="6" creationId="{E2D2E9EB-5D95-343E-CD2D-953ECA2FB5AB}"/>
          </ac:spMkLst>
        </pc:spChg>
      </pc:sldChg>
      <pc:sldChg chg="modSp mod">
        <pc:chgData name="Céline Lambeau" userId="1248b5bf-0c8b-400c-84ca-5eac97d75580" providerId="ADAL" clId="{6CF13B38-7A7F-4AC2-9FBA-23A8046649C2}" dt="2025-10-07T12:09:13.316" v="248" actId="1076"/>
        <pc:sldMkLst>
          <pc:docMk/>
          <pc:sldMk cId="1167714031" sldId="358"/>
        </pc:sldMkLst>
        <pc:spChg chg="mod">
          <ac:chgData name="Céline Lambeau" userId="1248b5bf-0c8b-400c-84ca-5eac97d75580" providerId="ADAL" clId="{6CF13B38-7A7F-4AC2-9FBA-23A8046649C2}" dt="2025-10-07T12:09:13.316" v="248" actId="1076"/>
          <ac:spMkLst>
            <pc:docMk/>
            <pc:sldMk cId="1167714031" sldId="358"/>
            <ac:spMk id="5" creationId="{9B08AB44-CB56-A281-028B-EE6502C8DAF5}"/>
          </ac:spMkLst>
        </pc:spChg>
      </pc:sldChg>
      <pc:sldChg chg="delSp modSp mod">
        <pc:chgData name="Céline Lambeau" userId="1248b5bf-0c8b-400c-84ca-5eac97d75580" providerId="ADAL" clId="{6CF13B38-7A7F-4AC2-9FBA-23A8046649C2}" dt="2025-10-07T12:24:39.548" v="849" actId="20577"/>
        <pc:sldMkLst>
          <pc:docMk/>
          <pc:sldMk cId="907393750" sldId="362"/>
        </pc:sldMkLst>
        <pc:spChg chg="mod">
          <ac:chgData name="Céline Lambeau" userId="1248b5bf-0c8b-400c-84ca-5eac97d75580" providerId="ADAL" clId="{6CF13B38-7A7F-4AC2-9FBA-23A8046649C2}" dt="2025-10-07T12:24:39.548" v="849" actId="20577"/>
          <ac:spMkLst>
            <pc:docMk/>
            <pc:sldMk cId="907393750" sldId="362"/>
            <ac:spMk id="3" creationId="{6BC07630-C378-3D68-7846-44A16F38B407}"/>
          </ac:spMkLst>
        </pc:spChg>
        <pc:spChg chg="mod">
          <ac:chgData name="Céline Lambeau" userId="1248b5bf-0c8b-400c-84ca-5eac97d75580" providerId="ADAL" clId="{6CF13B38-7A7F-4AC2-9FBA-23A8046649C2}" dt="2025-10-07T12:13:53.075" v="417" actId="20577"/>
          <ac:spMkLst>
            <pc:docMk/>
            <pc:sldMk cId="907393750" sldId="362"/>
            <ac:spMk id="5" creationId="{0ED5F829-459E-27ED-C393-1728A1C71177}"/>
          </ac:spMkLst>
        </pc:spChg>
        <pc:spChg chg="del mod">
          <ac:chgData name="Céline Lambeau" userId="1248b5bf-0c8b-400c-84ca-5eac97d75580" providerId="ADAL" clId="{6CF13B38-7A7F-4AC2-9FBA-23A8046649C2}" dt="2025-10-07T12:11:50.761" v="284" actId="478"/>
          <ac:spMkLst>
            <pc:docMk/>
            <pc:sldMk cId="907393750" sldId="362"/>
            <ac:spMk id="56" creationId="{C162D095-FF81-29D5-44FE-4D0E60A9979B}"/>
          </ac:spMkLst>
        </pc:spChg>
      </pc:sldChg>
      <pc:sldChg chg="modSp mod">
        <pc:chgData name="Céline Lambeau" userId="1248b5bf-0c8b-400c-84ca-5eac97d75580" providerId="ADAL" clId="{6CF13B38-7A7F-4AC2-9FBA-23A8046649C2}" dt="2025-10-07T12:03:50.040" v="35" actId="403"/>
        <pc:sldMkLst>
          <pc:docMk/>
          <pc:sldMk cId="365837137" sldId="365"/>
        </pc:sldMkLst>
        <pc:spChg chg="mod">
          <ac:chgData name="Céline Lambeau" userId="1248b5bf-0c8b-400c-84ca-5eac97d75580" providerId="ADAL" clId="{6CF13B38-7A7F-4AC2-9FBA-23A8046649C2}" dt="2025-10-07T12:03:50.040" v="35" actId="403"/>
          <ac:spMkLst>
            <pc:docMk/>
            <pc:sldMk cId="365837137" sldId="365"/>
            <ac:spMk id="7" creationId="{0E7D1068-2107-E582-C73A-8B75FD73AE87}"/>
          </ac:spMkLst>
        </pc:spChg>
      </pc:sldChg>
      <pc:sldChg chg="modSp mod">
        <pc:chgData name="Céline Lambeau" userId="1248b5bf-0c8b-400c-84ca-5eac97d75580" providerId="ADAL" clId="{6CF13B38-7A7F-4AC2-9FBA-23A8046649C2}" dt="2025-10-07T12:08:41.241" v="215" actId="20577"/>
        <pc:sldMkLst>
          <pc:docMk/>
          <pc:sldMk cId="3547895808" sldId="367"/>
        </pc:sldMkLst>
        <pc:spChg chg="mod">
          <ac:chgData name="Céline Lambeau" userId="1248b5bf-0c8b-400c-84ca-5eac97d75580" providerId="ADAL" clId="{6CF13B38-7A7F-4AC2-9FBA-23A8046649C2}" dt="2025-10-07T12:08:41.241" v="215" actId="20577"/>
          <ac:spMkLst>
            <pc:docMk/>
            <pc:sldMk cId="3547895808" sldId="367"/>
            <ac:spMk id="12" creationId="{FB4D5DFB-53BB-2F70-E716-4BB27FBF854F}"/>
          </ac:spMkLst>
        </pc:spChg>
      </pc:sldChg>
      <pc:sldChg chg="modSp mod">
        <pc:chgData name="Céline Lambeau" userId="1248b5bf-0c8b-400c-84ca-5eac97d75580" providerId="ADAL" clId="{6CF13B38-7A7F-4AC2-9FBA-23A8046649C2}" dt="2025-10-07T12:25:08.812" v="859" actId="313"/>
        <pc:sldMkLst>
          <pc:docMk/>
          <pc:sldMk cId="1353929017" sldId="368"/>
        </pc:sldMkLst>
        <pc:spChg chg="mod">
          <ac:chgData name="Céline Lambeau" userId="1248b5bf-0c8b-400c-84ca-5eac97d75580" providerId="ADAL" clId="{6CF13B38-7A7F-4AC2-9FBA-23A8046649C2}" dt="2025-10-07T12:10:42.563" v="275" actId="179"/>
          <ac:spMkLst>
            <pc:docMk/>
            <pc:sldMk cId="1353929017" sldId="368"/>
            <ac:spMk id="2" creationId="{312F6740-2B82-37F8-3659-9383F3B160AF}"/>
          </ac:spMkLst>
        </pc:spChg>
        <pc:spChg chg="mod">
          <ac:chgData name="Céline Lambeau" userId="1248b5bf-0c8b-400c-84ca-5eac97d75580" providerId="ADAL" clId="{6CF13B38-7A7F-4AC2-9FBA-23A8046649C2}" dt="2025-10-07T12:10:37.383" v="274" actId="179"/>
          <ac:spMkLst>
            <pc:docMk/>
            <pc:sldMk cId="1353929017" sldId="368"/>
            <ac:spMk id="5" creationId="{D706BD8B-118D-F7E5-42E4-A5E401427DFB}"/>
          </ac:spMkLst>
        </pc:spChg>
        <pc:spChg chg="mod">
          <ac:chgData name="Céline Lambeau" userId="1248b5bf-0c8b-400c-84ca-5eac97d75580" providerId="ADAL" clId="{6CF13B38-7A7F-4AC2-9FBA-23A8046649C2}" dt="2025-10-07T12:25:08.812" v="859" actId="313"/>
          <ac:spMkLst>
            <pc:docMk/>
            <pc:sldMk cId="1353929017" sldId="368"/>
            <ac:spMk id="6" creationId="{1EBC821A-B822-3798-856F-978DBCBFBF66}"/>
          </ac:spMkLst>
        </pc:spChg>
      </pc:sldChg>
      <pc:sldChg chg="modSp mod">
        <pc:chgData name="Céline Lambeau" userId="1248b5bf-0c8b-400c-84ca-5eac97d75580" providerId="ADAL" clId="{6CF13B38-7A7F-4AC2-9FBA-23A8046649C2}" dt="2025-10-07T12:24:45.789" v="855" actId="20577"/>
        <pc:sldMkLst>
          <pc:docMk/>
          <pc:sldMk cId="2446680306" sldId="370"/>
        </pc:sldMkLst>
        <pc:spChg chg="mod">
          <ac:chgData name="Céline Lambeau" userId="1248b5bf-0c8b-400c-84ca-5eac97d75580" providerId="ADAL" clId="{6CF13B38-7A7F-4AC2-9FBA-23A8046649C2}" dt="2025-10-07T12:24:45.789" v="855" actId="20577"/>
          <ac:spMkLst>
            <pc:docMk/>
            <pc:sldMk cId="2446680306" sldId="370"/>
            <ac:spMk id="3" creationId="{268DE64C-3069-5363-4DE6-213B84598E25}"/>
          </ac:spMkLst>
        </pc:spChg>
        <pc:spChg chg="mod">
          <ac:chgData name="Céline Lambeau" userId="1248b5bf-0c8b-400c-84ca-5eac97d75580" providerId="ADAL" clId="{6CF13B38-7A7F-4AC2-9FBA-23A8046649C2}" dt="2025-10-07T12:15:58.434" v="603" actId="313"/>
          <ac:spMkLst>
            <pc:docMk/>
            <pc:sldMk cId="2446680306" sldId="370"/>
            <ac:spMk id="5" creationId="{909995A4-D909-B446-8F69-088D5294C0CD}"/>
          </ac:spMkLst>
        </pc:spChg>
      </pc:sldChg>
      <pc:sldChg chg="modSp mod">
        <pc:chgData name="Céline Lambeau" userId="1248b5bf-0c8b-400c-84ca-5eac97d75580" providerId="ADAL" clId="{6CF13B38-7A7F-4AC2-9FBA-23A8046649C2}" dt="2025-10-07T12:07:03.059" v="194" actId="14100"/>
        <pc:sldMkLst>
          <pc:docMk/>
          <pc:sldMk cId="511052736" sldId="372"/>
        </pc:sldMkLst>
        <pc:graphicFrameChg chg="mod">
          <ac:chgData name="Céline Lambeau" userId="1248b5bf-0c8b-400c-84ca-5eac97d75580" providerId="ADAL" clId="{6CF13B38-7A7F-4AC2-9FBA-23A8046649C2}" dt="2025-10-07T12:07:03.059" v="194" actId="14100"/>
          <ac:graphicFrameMkLst>
            <pc:docMk/>
            <pc:sldMk cId="511052736" sldId="372"/>
            <ac:graphicFrameMk id="8" creationId="{5FA53DE4-4C01-99E1-A0B1-FB9B5B2F9AA0}"/>
          </ac:graphicFrameMkLst>
        </pc:graphicFrameChg>
      </pc:sldChg>
      <pc:sldChg chg="modSp mod">
        <pc:chgData name="Céline Lambeau" userId="1248b5bf-0c8b-400c-84ca-5eac97d75580" providerId="ADAL" clId="{6CF13B38-7A7F-4AC2-9FBA-23A8046649C2}" dt="2025-10-07T12:06:55.070" v="193" actId="20577"/>
        <pc:sldMkLst>
          <pc:docMk/>
          <pc:sldMk cId="3258441650" sldId="373"/>
        </pc:sldMkLst>
        <pc:spChg chg="mod">
          <ac:chgData name="Céline Lambeau" userId="1248b5bf-0c8b-400c-84ca-5eac97d75580" providerId="ADAL" clId="{6CF13B38-7A7F-4AC2-9FBA-23A8046649C2}" dt="2025-10-07T12:06:55.070" v="193" actId="20577"/>
          <ac:spMkLst>
            <pc:docMk/>
            <pc:sldMk cId="3258441650" sldId="373"/>
            <ac:spMk id="6" creationId="{A124D66A-5612-DE10-5B6D-3B974C04ED4C}"/>
          </ac:spMkLst>
        </pc:spChg>
      </pc:sldChg>
      <pc:sldChg chg="modSp mod">
        <pc:chgData name="Céline Lambeau" userId="1248b5bf-0c8b-400c-84ca-5eac97d75580" providerId="ADAL" clId="{6CF13B38-7A7F-4AC2-9FBA-23A8046649C2}" dt="2025-10-07T12:24:02.751" v="840" actId="20577"/>
        <pc:sldMkLst>
          <pc:docMk/>
          <pc:sldMk cId="3967123252" sldId="375"/>
        </pc:sldMkLst>
        <pc:spChg chg="mod">
          <ac:chgData name="Céline Lambeau" userId="1248b5bf-0c8b-400c-84ca-5eac97d75580" providerId="ADAL" clId="{6CF13B38-7A7F-4AC2-9FBA-23A8046649C2}" dt="2025-10-07T12:05:38.517" v="144" actId="20577"/>
          <ac:spMkLst>
            <pc:docMk/>
            <pc:sldMk cId="3967123252" sldId="375"/>
            <ac:spMk id="3" creationId="{616F36F2-6E09-86E3-14C3-E2983D95D666}"/>
          </ac:spMkLst>
        </pc:spChg>
        <pc:spChg chg="mod">
          <ac:chgData name="Céline Lambeau" userId="1248b5bf-0c8b-400c-84ca-5eac97d75580" providerId="ADAL" clId="{6CF13B38-7A7F-4AC2-9FBA-23A8046649C2}" dt="2025-10-07T12:24:02.751" v="840" actId="20577"/>
          <ac:spMkLst>
            <pc:docMk/>
            <pc:sldMk cId="3967123252" sldId="375"/>
            <ac:spMk id="6" creationId="{84358D28-1890-3BB8-7750-40E806281EB6}"/>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fr-BE" dirty="0">
                <a:solidFill>
                  <a:schemeClr val="tx2">
                    <a:lumMod val="40000"/>
                    <a:lumOff val="60000"/>
                  </a:schemeClr>
                </a:solidFill>
              </a:rPr>
              <a:t>Wallons</a:t>
            </a:r>
            <a:r>
              <a:rPr lang="fr-BE" dirty="0"/>
              <a:t> vs </a:t>
            </a:r>
            <a:r>
              <a:rPr lang="fr-BE" dirty="0">
                <a:solidFill>
                  <a:schemeClr val="accent6"/>
                </a:solidFill>
              </a:rPr>
              <a:t>Public ISP</a:t>
            </a:r>
          </a:p>
        </c:rich>
      </c:tx>
      <c:layout>
        <c:manualLayout>
          <c:xMode val="edge"/>
          <c:yMode val="edge"/>
          <c:x val="1.7588117271898285E-2"/>
          <c:y val="1.412129426988197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manualLayout>
          <c:layoutTarget val="inner"/>
          <c:xMode val="edge"/>
          <c:yMode val="edge"/>
          <c:x val="2.7039899857111582E-2"/>
          <c:y val="0.15407824803149603"/>
          <c:w val="0.94676114095133557"/>
          <c:h val="0.64432554133858266"/>
        </c:manualLayout>
      </c:layout>
      <c:barChart>
        <c:barDir val="col"/>
        <c:grouping val="clustered"/>
        <c:varyColors val="0"/>
        <c:ser>
          <c:idx val="0"/>
          <c:order val="0"/>
          <c:tx>
            <c:strRef>
              <c:f>Feuil1!$B$1</c:f>
              <c:strCache>
                <c:ptCount val="1"/>
                <c:pt idx="0">
                  <c:v>MOBWAL</c:v>
                </c:pt>
              </c:strCache>
            </c:strRef>
          </c:tx>
          <c:spPr>
            <a:solidFill>
              <a:schemeClr val="accent1">
                <a:lumMod val="60000"/>
                <a:lumOff val="4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2"/>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Feuil1!$A$2:$A$7</c:f>
              <c:strCache>
                <c:ptCount val="5"/>
                <c:pt idx="0">
                  <c:v>T.E.C</c:v>
                </c:pt>
                <c:pt idx="1">
                  <c:v>Voiture (passager)</c:v>
                </c:pt>
                <c:pt idx="2">
                  <c:v>Voiture (conducteur)</c:v>
                </c:pt>
                <c:pt idx="3">
                  <c:v>Train</c:v>
                </c:pt>
                <c:pt idx="4">
                  <c:v>Vélo</c:v>
                </c:pt>
              </c:strCache>
            </c:strRef>
          </c:cat>
          <c:val>
            <c:numRef>
              <c:f>Feuil1!$B$2:$B$7</c:f>
              <c:numCache>
                <c:formatCode>0.00%</c:formatCode>
                <c:ptCount val="5"/>
                <c:pt idx="0" formatCode="0%">
                  <c:v>0.15</c:v>
                </c:pt>
                <c:pt idx="1">
                  <c:v>0.84499999999999997</c:v>
                </c:pt>
                <c:pt idx="2" formatCode="0%">
                  <c:v>0.84</c:v>
                </c:pt>
                <c:pt idx="3" formatCode="0%">
                  <c:v>7.0000000000000007E-2</c:v>
                </c:pt>
                <c:pt idx="4">
                  <c:v>9.5000000000000001E-2</c:v>
                </c:pt>
              </c:numCache>
            </c:numRef>
          </c:val>
          <c:extLst>
            <c:ext xmlns:c16="http://schemas.microsoft.com/office/drawing/2014/chart" uri="{C3380CC4-5D6E-409C-BE32-E72D297353CC}">
              <c16:uniqueId val="{00000000-2568-48DD-8F0A-EB0BAC4DCD77}"/>
            </c:ext>
          </c:extLst>
        </c:ser>
        <c:ser>
          <c:idx val="1"/>
          <c:order val="1"/>
          <c:tx>
            <c:strRef>
              <c:f>Feuil1!$C$1</c:f>
              <c:strCache>
                <c:ptCount val="1"/>
                <c:pt idx="0">
                  <c:v>MOBISP</c:v>
                </c:pt>
              </c:strCache>
            </c:strRef>
          </c:tx>
          <c:spPr>
            <a:solidFill>
              <a:schemeClr val="accent6">
                <a:lumMod val="60000"/>
                <a:lumOff val="4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6">
                        <a:lumMod val="50000"/>
                      </a:schemeClr>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Feuil1!$A$2:$A$7</c:f>
              <c:strCache>
                <c:ptCount val="5"/>
                <c:pt idx="0">
                  <c:v>T.E.C</c:v>
                </c:pt>
                <c:pt idx="1">
                  <c:v>Voiture (passager)</c:v>
                </c:pt>
                <c:pt idx="2">
                  <c:v>Voiture (conducteur)</c:v>
                </c:pt>
                <c:pt idx="3">
                  <c:v>Train</c:v>
                </c:pt>
                <c:pt idx="4">
                  <c:v>Vélo</c:v>
                </c:pt>
              </c:strCache>
            </c:strRef>
          </c:cat>
          <c:val>
            <c:numRef>
              <c:f>Feuil1!$C$2:$C$7</c:f>
              <c:numCache>
                <c:formatCode>0%</c:formatCode>
                <c:ptCount val="5"/>
                <c:pt idx="0">
                  <c:v>0.57999999999999996</c:v>
                </c:pt>
                <c:pt idx="1">
                  <c:v>0.46</c:v>
                </c:pt>
                <c:pt idx="2">
                  <c:v>0.33</c:v>
                </c:pt>
                <c:pt idx="3">
                  <c:v>0.18</c:v>
                </c:pt>
                <c:pt idx="4" formatCode="0.00%">
                  <c:v>6.5000000000000002E-2</c:v>
                </c:pt>
              </c:numCache>
            </c:numRef>
          </c:val>
          <c:extLst>
            <c:ext xmlns:c16="http://schemas.microsoft.com/office/drawing/2014/chart" uri="{C3380CC4-5D6E-409C-BE32-E72D297353CC}">
              <c16:uniqueId val="{00000001-2568-48DD-8F0A-EB0BAC4DCD77}"/>
            </c:ext>
          </c:extLst>
        </c:ser>
        <c:dLbls>
          <c:dLblPos val="inEnd"/>
          <c:showLegendKey val="0"/>
          <c:showVal val="1"/>
          <c:showCatName val="0"/>
          <c:showSerName val="0"/>
          <c:showPercent val="0"/>
          <c:showBubbleSize val="0"/>
        </c:dLbls>
        <c:gapWidth val="65"/>
        <c:axId val="393500000"/>
        <c:axId val="393507680"/>
      </c:barChart>
      <c:catAx>
        <c:axId val="39350000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fr-FR"/>
          </a:p>
        </c:txPr>
        <c:crossAx val="393507680"/>
        <c:crossesAt val="0"/>
        <c:auto val="1"/>
        <c:lblAlgn val="ctr"/>
        <c:lblOffset val="100"/>
        <c:noMultiLvlLbl val="0"/>
      </c:catAx>
      <c:valAx>
        <c:axId val="393507680"/>
        <c:scaling>
          <c:orientation val="minMax"/>
          <c:max val="1"/>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0"/>
        <c:majorTickMark val="none"/>
        <c:minorTickMark val="none"/>
        <c:tickLblPos val="nextTo"/>
        <c:crossAx val="393500000"/>
        <c:crosses val="autoZero"/>
        <c:crossBetween val="between"/>
      </c:valAx>
      <c:spPr>
        <a:noFill/>
        <a:ln>
          <a:noFill/>
        </a:ln>
        <a:effectLst/>
      </c:spPr>
    </c:plotArea>
    <c:legend>
      <c:legendPos val="b"/>
      <c:layout>
        <c:manualLayout>
          <c:xMode val="edge"/>
          <c:yMode val="edge"/>
          <c:x val="2.7180010801880098E-2"/>
          <c:y val="0.92005330765825288"/>
          <c:w val="0.23667021046066389"/>
          <c:h val="5.915556754332954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Feuil1!$B$1</c:f>
              <c:strCache>
                <c:ptCount val="1"/>
                <c:pt idx="0">
                  <c:v>MOBWAL</c:v>
                </c:pt>
              </c:strCache>
            </c:strRef>
          </c:tx>
          <c:spPr>
            <a:solidFill>
              <a:schemeClr val="accent1">
                <a:lumMod val="60000"/>
                <a:lumOff val="4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Feuil1!$A$2:$A$6</c:f>
              <c:strCache>
                <c:ptCount val="5"/>
                <c:pt idx="0">
                  <c:v>Permis de conduire</c:v>
                </c:pt>
                <c:pt idx="1">
                  <c:v>Voiture en bon état assurée </c:v>
                </c:pt>
                <c:pt idx="2">
                  <c:v>Vélo en bon état</c:v>
                </c:pt>
                <c:pt idx="3">
                  <c:v>Arrét de bus ou gare à proximité</c:v>
                </c:pt>
                <c:pt idx="4">
                  <c:v>Ni voiture ni vélo</c:v>
                </c:pt>
              </c:strCache>
            </c:strRef>
          </c:cat>
          <c:val>
            <c:numRef>
              <c:f>Feuil1!$B$2:$B$6</c:f>
              <c:numCache>
                <c:formatCode>0%</c:formatCode>
                <c:ptCount val="5"/>
                <c:pt idx="0" formatCode="0.00%">
                  <c:v>0.80500000000000005</c:v>
                </c:pt>
                <c:pt idx="1">
                  <c:v>0.84</c:v>
                </c:pt>
                <c:pt idx="2">
                  <c:v>0.61</c:v>
                </c:pt>
                <c:pt idx="3">
                  <c:v>0.65</c:v>
                </c:pt>
                <c:pt idx="4" formatCode="General">
                  <c:v>0</c:v>
                </c:pt>
              </c:numCache>
            </c:numRef>
          </c:val>
          <c:extLst>
            <c:ext xmlns:c16="http://schemas.microsoft.com/office/drawing/2014/chart" uri="{C3380CC4-5D6E-409C-BE32-E72D297353CC}">
              <c16:uniqueId val="{00000000-5E47-446E-9509-347F0E5034CE}"/>
            </c:ext>
          </c:extLst>
        </c:ser>
        <c:ser>
          <c:idx val="1"/>
          <c:order val="1"/>
          <c:tx>
            <c:strRef>
              <c:f>Feuil1!$C$1</c:f>
              <c:strCache>
                <c:ptCount val="1"/>
                <c:pt idx="0">
                  <c:v>MOB’ISP</c:v>
                </c:pt>
              </c:strCache>
            </c:strRef>
          </c:tx>
          <c:spPr>
            <a:solidFill>
              <a:schemeClr val="accent6">
                <a:lumMod val="60000"/>
                <a:lumOff val="4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800000"/>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Feuil1!$A$2:$A$6</c:f>
              <c:strCache>
                <c:ptCount val="5"/>
                <c:pt idx="0">
                  <c:v>Permis de conduire</c:v>
                </c:pt>
                <c:pt idx="1">
                  <c:v>Voiture en bon état assurée </c:v>
                </c:pt>
                <c:pt idx="2">
                  <c:v>Vélo en bon état</c:v>
                </c:pt>
                <c:pt idx="3">
                  <c:v>Arrét de bus ou gare à proximité</c:v>
                </c:pt>
                <c:pt idx="4">
                  <c:v>Ni voiture ni vélo</c:v>
                </c:pt>
              </c:strCache>
            </c:strRef>
          </c:cat>
          <c:val>
            <c:numRef>
              <c:f>Feuil1!$C$2:$C$6</c:f>
              <c:numCache>
                <c:formatCode>0%</c:formatCode>
                <c:ptCount val="5"/>
                <c:pt idx="0">
                  <c:v>0.4</c:v>
                </c:pt>
                <c:pt idx="1">
                  <c:v>0.45</c:v>
                </c:pt>
                <c:pt idx="2" formatCode="0.00%">
                  <c:v>0.36499999999999999</c:v>
                </c:pt>
                <c:pt idx="3">
                  <c:v>0.75</c:v>
                </c:pt>
                <c:pt idx="4">
                  <c:v>0.33</c:v>
                </c:pt>
              </c:numCache>
            </c:numRef>
          </c:val>
          <c:extLst>
            <c:ext xmlns:c16="http://schemas.microsoft.com/office/drawing/2014/chart" uri="{C3380CC4-5D6E-409C-BE32-E72D297353CC}">
              <c16:uniqueId val="{00000001-5E47-446E-9509-347F0E5034CE}"/>
            </c:ext>
          </c:extLst>
        </c:ser>
        <c:dLbls>
          <c:dLblPos val="inEnd"/>
          <c:showLegendKey val="0"/>
          <c:showVal val="1"/>
          <c:showCatName val="0"/>
          <c:showSerName val="0"/>
          <c:showPercent val="0"/>
          <c:showBubbleSize val="0"/>
        </c:dLbls>
        <c:gapWidth val="65"/>
        <c:axId val="1246709551"/>
        <c:axId val="1246710031"/>
      </c:barChart>
      <c:catAx>
        <c:axId val="1246709551"/>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fr-FR"/>
          </a:p>
        </c:txPr>
        <c:crossAx val="1246710031"/>
        <c:crosses val="autoZero"/>
        <c:auto val="1"/>
        <c:lblAlgn val="ctr"/>
        <c:lblOffset val="100"/>
        <c:noMultiLvlLbl val="0"/>
      </c:catAx>
      <c:valAx>
        <c:axId val="1246710031"/>
        <c:scaling>
          <c:orientation val="minMax"/>
          <c:max val="1"/>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crossAx val="1246709551"/>
        <c:crosses val="autoZero"/>
        <c:crossBetween val="between"/>
      </c:valAx>
      <c:spPr>
        <a:noFill/>
        <a:ln>
          <a:noFill/>
        </a:ln>
        <a:effectLst/>
      </c:spPr>
    </c:plotArea>
    <c:legend>
      <c:legendPos val="b"/>
      <c:layout>
        <c:manualLayout>
          <c:xMode val="edge"/>
          <c:yMode val="edge"/>
          <c:x val="2.0596166907328899E-2"/>
          <c:y val="0.85559047999077331"/>
          <c:w val="0.21468188004277242"/>
          <c:h val="7.1221805340621433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5DFDB2-F08C-4F93-A468-FE24E61AF00D}"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fr-BE"/>
        </a:p>
      </dgm:t>
    </dgm:pt>
    <dgm:pt modelId="{06DE2F74-E30B-4D5E-8A5C-2DF161D583A5}">
      <dgm:prSet phldrT="[Texte]"/>
      <dgm:spPr/>
      <dgm:t>
        <a:bodyPr/>
        <a:lstStyle/>
        <a:p>
          <a:r>
            <a:rPr lang="fr-BE" dirty="0"/>
            <a:t>Très mobiles débrouillards</a:t>
          </a:r>
        </a:p>
      </dgm:t>
    </dgm:pt>
    <dgm:pt modelId="{FF418C61-346A-4F4C-95E4-9C772721E310}" type="parTrans" cxnId="{CE550DEE-1976-46E4-B5B0-8D0548C584A2}">
      <dgm:prSet/>
      <dgm:spPr/>
      <dgm:t>
        <a:bodyPr/>
        <a:lstStyle/>
        <a:p>
          <a:endParaRPr lang="fr-BE"/>
        </a:p>
      </dgm:t>
    </dgm:pt>
    <dgm:pt modelId="{7FAF686C-5D71-4480-97FA-10F01F89EC56}" type="sibTrans" cxnId="{CE550DEE-1976-46E4-B5B0-8D0548C584A2}">
      <dgm:prSet/>
      <dgm:spPr/>
      <dgm:t>
        <a:bodyPr/>
        <a:lstStyle/>
        <a:p>
          <a:endParaRPr lang="fr-BE"/>
        </a:p>
      </dgm:t>
    </dgm:pt>
    <dgm:pt modelId="{A251307B-260E-4952-BFDC-AFBBC791D7D6}">
      <dgm:prSet phldrT="[Texte]"/>
      <dgm:spPr/>
      <dgm:t>
        <a:bodyPr/>
        <a:lstStyle/>
        <a:p>
          <a:r>
            <a:rPr lang="fr-BE" dirty="0"/>
            <a:t>Très mobiles conducteurs</a:t>
          </a:r>
        </a:p>
      </dgm:t>
    </dgm:pt>
    <dgm:pt modelId="{D4813311-35EE-4869-BCBB-8BF91EC6615F}" type="parTrans" cxnId="{9AC2F875-9289-4C84-A7AA-7D074EA80333}">
      <dgm:prSet/>
      <dgm:spPr/>
      <dgm:t>
        <a:bodyPr/>
        <a:lstStyle/>
        <a:p>
          <a:endParaRPr lang="fr-BE"/>
        </a:p>
      </dgm:t>
    </dgm:pt>
    <dgm:pt modelId="{CE448AAB-BD1C-46A5-870E-0C26844F02C4}" type="sibTrans" cxnId="{9AC2F875-9289-4C84-A7AA-7D074EA80333}">
      <dgm:prSet/>
      <dgm:spPr/>
      <dgm:t>
        <a:bodyPr/>
        <a:lstStyle/>
        <a:p>
          <a:endParaRPr lang="fr-BE"/>
        </a:p>
      </dgm:t>
    </dgm:pt>
    <dgm:pt modelId="{0E1A8ED2-308A-44A6-B639-77ABCA2F17BB}">
      <dgm:prSet phldrT="[Texte]"/>
      <dgm:spPr/>
      <dgm:t>
        <a:bodyPr/>
        <a:lstStyle/>
        <a:p>
          <a:r>
            <a:rPr lang="fr-BE" dirty="0"/>
            <a:t>Peu mobiles contrariés</a:t>
          </a:r>
        </a:p>
      </dgm:t>
    </dgm:pt>
    <dgm:pt modelId="{697F74F2-D11C-4A42-915B-D8C79AFB3973}" type="parTrans" cxnId="{8E2A6837-5E35-4D9F-B195-5F5780D6455B}">
      <dgm:prSet/>
      <dgm:spPr/>
      <dgm:t>
        <a:bodyPr/>
        <a:lstStyle/>
        <a:p>
          <a:endParaRPr lang="fr-BE"/>
        </a:p>
      </dgm:t>
    </dgm:pt>
    <dgm:pt modelId="{EB701513-C9EC-4872-AC41-50475607B04F}" type="sibTrans" cxnId="{8E2A6837-5E35-4D9F-B195-5F5780D6455B}">
      <dgm:prSet/>
      <dgm:spPr/>
      <dgm:t>
        <a:bodyPr/>
        <a:lstStyle/>
        <a:p>
          <a:endParaRPr lang="fr-BE"/>
        </a:p>
      </dgm:t>
    </dgm:pt>
    <dgm:pt modelId="{08D4BDEC-A10D-45FB-89E7-5F9E2093626A}">
      <dgm:prSet phldrT="[Texte]"/>
      <dgm:spPr/>
      <dgm:t>
        <a:bodyPr/>
        <a:lstStyle/>
        <a:p>
          <a:r>
            <a:rPr lang="fr-BE" dirty="0"/>
            <a:t>Peu mobiles résignés</a:t>
          </a:r>
        </a:p>
      </dgm:t>
    </dgm:pt>
    <dgm:pt modelId="{F878B0F8-11E9-4777-9975-5B78F5CA15A9}" type="parTrans" cxnId="{D5E063F8-9218-4095-AFB7-D47E9A1FB860}">
      <dgm:prSet/>
      <dgm:spPr/>
      <dgm:t>
        <a:bodyPr/>
        <a:lstStyle/>
        <a:p>
          <a:endParaRPr lang="fr-BE"/>
        </a:p>
      </dgm:t>
    </dgm:pt>
    <dgm:pt modelId="{2D1AAA7A-B625-48D0-95AC-0F55E5AAAA4E}" type="sibTrans" cxnId="{D5E063F8-9218-4095-AFB7-D47E9A1FB860}">
      <dgm:prSet/>
      <dgm:spPr/>
      <dgm:t>
        <a:bodyPr/>
        <a:lstStyle/>
        <a:p>
          <a:endParaRPr lang="fr-BE"/>
        </a:p>
      </dgm:t>
    </dgm:pt>
    <dgm:pt modelId="{6791FF9F-9AD5-46CF-9D38-2A65CD4BF9EA}" type="pres">
      <dgm:prSet presAssocID="{635DFDB2-F08C-4F93-A468-FE24E61AF00D}" presName="matrix" presStyleCnt="0">
        <dgm:presLayoutVars>
          <dgm:chMax val="1"/>
          <dgm:dir/>
          <dgm:resizeHandles val="exact"/>
        </dgm:presLayoutVars>
      </dgm:prSet>
      <dgm:spPr/>
    </dgm:pt>
    <dgm:pt modelId="{96B16FC0-1848-4FD7-BB22-DF63BE807F7E}" type="pres">
      <dgm:prSet presAssocID="{635DFDB2-F08C-4F93-A468-FE24E61AF00D}" presName="axisShape" presStyleLbl="bgShp" presStyleIdx="0" presStyleCnt="1" custLinFactNeighborX="-461" custLinFactNeighborY="9661"/>
      <dgm:spPr/>
    </dgm:pt>
    <dgm:pt modelId="{BF85E7EB-169F-4EF4-9EBC-5F3C8F795B17}" type="pres">
      <dgm:prSet presAssocID="{635DFDB2-F08C-4F93-A468-FE24E61AF00D}" presName="rect1" presStyleLbl="node1" presStyleIdx="0" presStyleCnt="4">
        <dgm:presLayoutVars>
          <dgm:chMax val="0"/>
          <dgm:chPref val="0"/>
          <dgm:bulletEnabled val="1"/>
        </dgm:presLayoutVars>
      </dgm:prSet>
      <dgm:spPr/>
    </dgm:pt>
    <dgm:pt modelId="{700893E3-3FF3-404B-A069-19FF21A42898}" type="pres">
      <dgm:prSet presAssocID="{635DFDB2-F08C-4F93-A468-FE24E61AF00D}" presName="rect2" presStyleLbl="node1" presStyleIdx="1" presStyleCnt="4">
        <dgm:presLayoutVars>
          <dgm:chMax val="0"/>
          <dgm:chPref val="0"/>
          <dgm:bulletEnabled val="1"/>
        </dgm:presLayoutVars>
      </dgm:prSet>
      <dgm:spPr/>
    </dgm:pt>
    <dgm:pt modelId="{9424BFCD-1908-4287-9C64-C9A689965039}" type="pres">
      <dgm:prSet presAssocID="{635DFDB2-F08C-4F93-A468-FE24E61AF00D}" presName="rect3" presStyleLbl="node1" presStyleIdx="2" presStyleCnt="4">
        <dgm:presLayoutVars>
          <dgm:chMax val="0"/>
          <dgm:chPref val="0"/>
          <dgm:bulletEnabled val="1"/>
        </dgm:presLayoutVars>
      </dgm:prSet>
      <dgm:spPr/>
    </dgm:pt>
    <dgm:pt modelId="{051A1A54-5588-4622-ACD2-85DA48CBCD5D}" type="pres">
      <dgm:prSet presAssocID="{635DFDB2-F08C-4F93-A468-FE24E61AF00D}" presName="rect4" presStyleLbl="node1" presStyleIdx="3" presStyleCnt="4">
        <dgm:presLayoutVars>
          <dgm:chMax val="0"/>
          <dgm:chPref val="0"/>
          <dgm:bulletEnabled val="1"/>
        </dgm:presLayoutVars>
      </dgm:prSet>
      <dgm:spPr/>
    </dgm:pt>
  </dgm:ptLst>
  <dgm:cxnLst>
    <dgm:cxn modelId="{88063603-C437-4BDD-AA3F-41A96B65A54C}" type="presOf" srcId="{635DFDB2-F08C-4F93-A468-FE24E61AF00D}" destId="{6791FF9F-9AD5-46CF-9D38-2A65CD4BF9EA}" srcOrd="0" destOrd="0" presId="urn:microsoft.com/office/officeart/2005/8/layout/matrix2"/>
    <dgm:cxn modelId="{8E2A6837-5E35-4D9F-B195-5F5780D6455B}" srcId="{635DFDB2-F08C-4F93-A468-FE24E61AF00D}" destId="{0E1A8ED2-308A-44A6-B639-77ABCA2F17BB}" srcOrd="2" destOrd="0" parTransId="{697F74F2-D11C-4A42-915B-D8C79AFB3973}" sibTransId="{EB701513-C9EC-4872-AC41-50475607B04F}"/>
    <dgm:cxn modelId="{3EAD4F45-A89D-4535-8507-333899410EC9}" type="presOf" srcId="{A251307B-260E-4952-BFDC-AFBBC791D7D6}" destId="{700893E3-3FF3-404B-A069-19FF21A42898}" srcOrd="0" destOrd="0" presId="urn:microsoft.com/office/officeart/2005/8/layout/matrix2"/>
    <dgm:cxn modelId="{C1DF154A-6DF4-4DE4-A1E6-B4F5706D1008}" type="presOf" srcId="{08D4BDEC-A10D-45FB-89E7-5F9E2093626A}" destId="{051A1A54-5588-4622-ACD2-85DA48CBCD5D}" srcOrd="0" destOrd="0" presId="urn:microsoft.com/office/officeart/2005/8/layout/matrix2"/>
    <dgm:cxn modelId="{9AC2F875-9289-4C84-A7AA-7D074EA80333}" srcId="{635DFDB2-F08C-4F93-A468-FE24E61AF00D}" destId="{A251307B-260E-4952-BFDC-AFBBC791D7D6}" srcOrd="1" destOrd="0" parTransId="{D4813311-35EE-4869-BCBB-8BF91EC6615F}" sibTransId="{CE448AAB-BD1C-46A5-870E-0C26844F02C4}"/>
    <dgm:cxn modelId="{9EABEFA2-7172-473A-82D4-5BE7055367F4}" type="presOf" srcId="{06DE2F74-E30B-4D5E-8A5C-2DF161D583A5}" destId="{BF85E7EB-169F-4EF4-9EBC-5F3C8F795B17}" srcOrd="0" destOrd="0" presId="urn:microsoft.com/office/officeart/2005/8/layout/matrix2"/>
    <dgm:cxn modelId="{DEED59D1-6A31-4172-9B85-449E4E00DBEF}" type="presOf" srcId="{0E1A8ED2-308A-44A6-B639-77ABCA2F17BB}" destId="{9424BFCD-1908-4287-9C64-C9A689965039}" srcOrd="0" destOrd="0" presId="urn:microsoft.com/office/officeart/2005/8/layout/matrix2"/>
    <dgm:cxn modelId="{CE550DEE-1976-46E4-B5B0-8D0548C584A2}" srcId="{635DFDB2-F08C-4F93-A468-FE24E61AF00D}" destId="{06DE2F74-E30B-4D5E-8A5C-2DF161D583A5}" srcOrd="0" destOrd="0" parTransId="{FF418C61-346A-4F4C-95E4-9C772721E310}" sibTransId="{7FAF686C-5D71-4480-97FA-10F01F89EC56}"/>
    <dgm:cxn modelId="{D5E063F8-9218-4095-AFB7-D47E9A1FB860}" srcId="{635DFDB2-F08C-4F93-A468-FE24E61AF00D}" destId="{08D4BDEC-A10D-45FB-89E7-5F9E2093626A}" srcOrd="3" destOrd="0" parTransId="{F878B0F8-11E9-4777-9975-5B78F5CA15A9}" sibTransId="{2D1AAA7A-B625-48D0-95AC-0F55E5AAAA4E}"/>
    <dgm:cxn modelId="{801C4DA5-CC83-454A-8D03-F8073157F14E}" type="presParOf" srcId="{6791FF9F-9AD5-46CF-9D38-2A65CD4BF9EA}" destId="{96B16FC0-1848-4FD7-BB22-DF63BE807F7E}" srcOrd="0" destOrd="0" presId="urn:microsoft.com/office/officeart/2005/8/layout/matrix2"/>
    <dgm:cxn modelId="{DFC6DBBF-16E2-4C14-94A5-1A154BE04891}" type="presParOf" srcId="{6791FF9F-9AD5-46CF-9D38-2A65CD4BF9EA}" destId="{BF85E7EB-169F-4EF4-9EBC-5F3C8F795B17}" srcOrd="1" destOrd="0" presId="urn:microsoft.com/office/officeart/2005/8/layout/matrix2"/>
    <dgm:cxn modelId="{D977D719-B706-43BE-83B8-C707E51A2E3F}" type="presParOf" srcId="{6791FF9F-9AD5-46CF-9D38-2A65CD4BF9EA}" destId="{700893E3-3FF3-404B-A069-19FF21A42898}" srcOrd="2" destOrd="0" presId="urn:microsoft.com/office/officeart/2005/8/layout/matrix2"/>
    <dgm:cxn modelId="{C7DF3535-FB33-4F58-B093-6F8583B8A67E}" type="presParOf" srcId="{6791FF9F-9AD5-46CF-9D38-2A65CD4BF9EA}" destId="{9424BFCD-1908-4287-9C64-C9A689965039}" srcOrd="3" destOrd="0" presId="urn:microsoft.com/office/officeart/2005/8/layout/matrix2"/>
    <dgm:cxn modelId="{C1B9B0FF-9DA7-416A-B5DD-6F1D69B99D5D}" type="presParOf" srcId="{6791FF9F-9AD5-46CF-9D38-2A65CD4BF9EA}" destId="{051A1A54-5588-4622-ACD2-85DA48CBCD5D}"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16FC0-1848-4FD7-BB22-DF63BE807F7E}">
      <dsp:nvSpPr>
        <dsp:cNvPr id="0" name=""/>
        <dsp:cNvSpPr/>
      </dsp:nvSpPr>
      <dsp:spPr>
        <a:xfrm>
          <a:off x="882726" y="0"/>
          <a:ext cx="4624288" cy="462428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85E7EB-169F-4EF4-9EBC-5F3C8F795B17}">
      <dsp:nvSpPr>
        <dsp:cNvPr id="0" name=""/>
        <dsp:cNvSpPr/>
      </dsp:nvSpPr>
      <dsp:spPr>
        <a:xfrm>
          <a:off x="1204622" y="300578"/>
          <a:ext cx="1849715" cy="1849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BE" sz="2200" kern="1200" dirty="0"/>
            <a:t>Très mobiles débrouillards</a:t>
          </a:r>
        </a:p>
      </dsp:txBody>
      <dsp:txXfrm>
        <a:off x="1294918" y="390874"/>
        <a:ext cx="1669123" cy="1669123"/>
      </dsp:txXfrm>
    </dsp:sp>
    <dsp:sp modelId="{700893E3-3FF3-404B-A069-19FF21A42898}">
      <dsp:nvSpPr>
        <dsp:cNvPr id="0" name=""/>
        <dsp:cNvSpPr/>
      </dsp:nvSpPr>
      <dsp:spPr>
        <a:xfrm>
          <a:off x="3378038" y="300578"/>
          <a:ext cx="1849715" cy="1849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BE" sz="2200" kern="1200" dirty="0"/>
            <a:t>Très mobiles conducteurs</a:t>
          </a:r>
        </a:p>
      </dsp:txBody>
      <dsp:txXfrm>
        <a:off x="3468334" y="390874"/>
        <a:ext cx="1669123" cy="1669123"/>
      </dsp:txXfrm>
    </dsp:sp>
    <dsp:sp modelId="{9424BFCD-1908-4287-9C64-C9A689965039}">
      <dsp:nvSpPr>
        <dsp:cNvPr id="0" name=""/>
        <dsp:cNvSpPr/>
      </dsp:nvSpPr>
      <dsp:spPr>
        <a:xfrm>
          <a:off x="1204622" y="2473994"/>
          <a:ext cx="1849715" cy="1849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BE" sz="2200" kern="1200" dirty="0"/>
            <a:t>Peu mobiles contrariés</a:t>
          </a:r>
        </a:p>
      </dsp:txBody>
      <dsp:txXfrm>
        <a:off x="1294918" y="2564290"/>
        <a:ext cx="1669123" cy="1669123"/>
      </dsp:txXfrm>
    </dsp:sp>
    <dsp:sp modelId="{051A1A54-5588-4622-ACD2-85DA48CBCD5D}">
      <dsp:nvSpPr>
        <dsp:cNvPr id="0" name=""/>
        <dsp:cNvSpPr/>
      </dsp:nvSpPr>
      <dsp:spPr>
        <a:xfrm>
          <a:off x="3378038" y="2473994"/>
          <a:ext cx="1849715" cy="1849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BE" sz="2200" kern="1200" dirty="0"/>
            <a:t>Peu mobiles résignés</a:t>
          </a:r>
        </a:p>
      </dsp:txBody>
      <dsp:txXfrm>
        <a:off x="3468334" y="2564290"/>
        <a:ext cx="1669123" cy="1669123"/>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9042" cy="512143"/>
          </a:xfrm>
          <a:prstGeom prst="rect">
            <a:avLst/>
          </a:prstGeom>
        </p:spPr>
        <p:txBody>
          <a:bodyPr vert="horz" lIns="95491" tIns="47745" rIns="95491" bIns="47745" rtlCol="0"/>
          <a:lstStyle>
            <a:lvl1pPr algn="l" eaLnBrk="1" hangingPunct="1">
              <a:defRPr sz="1300">
                <a:latin typeface="Arial" charset="0"/>
              </a:defRPr>
            </a:lvl1pPr>
          </a:lstStyle>
          <a:p>
            <a:pPr>
              <a:defRPr/>
            </a:pPr>
            <a:endParaRPr lang="fr-BE"/>
          </a:p>
        </p:txBody>
      </p:sp>
      <p:sp>
        <p:nvSpPr>
          <p:cNvPr id="3" name="Espace réservé de la date 2"/>
          <p:cNvSpPr>
            <a:spLocks noGrp="1"/>
          </p:cNvSpPr>
          <p:nvPr>
            <p:ph type="dt" sz="quarter" idx="1"/>
          </p:nvPr>
        </p:nvSpPr>
        <p:spPr>
          <a:xfrm>
            <a:off x="4023348" y="0"/>
            <a:ext cx="3079040" cy="512143"/>
          </a:xfrm>
          <a:prstGeom prst="rect">
            <a:avLst/>
          </a:prstGeom>
        </p:spPr>
        <p:txBody>
          <a:bodyPr vert="horz" lIns="95491" tIns="47745" rIns="95491" bIns="47745" rtlCol="0"/>
          <a:lstStyle>
            <a:lvl1pPr algn="r" eaLnBrk="1" hangingPunct="1">
              <a:defRPr sz="1300">
                <a:latin typeface="Arial" charset="0"/>
              </a:defRPr>
            </a:lvl1pPr>
          </a:lstStyle>
          <a:p>
            <a:pPr>
              <a:defRPr/>
            </a:pPr>
            <a:fld id="{3DE29BF8-4C5A-4DCF-B5F4-F44646EC3D49}" type="datetimeFigureOut">
              <a:rPr lang="fr-BE"/>
              <a:pPr>
                <a:defRPr/>
              </a:pPr>
              <a:t>07-10-25</a:t>
            </a:fld>
            <a:endParaRPr lang="fr-BE"/>
          </a:p>
        </p:txBody>
      </p:sp>
      <p:sp>
        <p:nvSpPr>
          <p:cNvPr id="4" name="Espace réservé du pied de page 3"/>
          <p:cNvSpPr>
            <a:spLocks noGrp="1"/>
          </p:cNvSpPr>
          <p:nvPr>
            <p:ph type="ftr" sz="quarter" idx="2"/>
          </p:nvPr>
        </p:nvSpPr>
        <p:spPr>
          <a:xfrm>
            <a:off x="0" y="9720824"/>
            <a:ext cx="3079042" cy="512142"/>
          </a:xfrm>
          <a:prstGeom prst="rect">
            <a:avLst/>
          </a:prstGeom>
        </p:spPr>
        <p:txBody>
          <a:bodyPr vert="horz" lIns="95491" tIns="47745" rIns="95491" bIns="47745" rtlCol="0" anchor="b"/>
          <a:lstStyle>
            <a:lvl1pPr algn="l" eaLnBrk="1" hangingPunct="1">
              <a:defRPr sz="1300">
                <a:latin typeface="Arial" charset="0"/>
              </a:defRPr>
            </a:lvl1pPr>
          </a:lstStyle>
          <a:p>
            <a:pPr>
              <a:defRPr/>
            </a:pPr>
            <a:endParaRPr lang="fr-BE"/>
          </a:p>
        </p:txBody>
      </p:sp>
      <p:sp>
        <p:nvSpPr>
          <p:cNvPr id="5" name="Espace réservé du numéro de diapositive 4"/>
          <p:cNvSpPr>
            <a:spLocks noGrp="1"/>
          </p:cNvSpPr>
          <p:nvPr>
            <p:ph type="sldNum" sz="quarter" idx="3"/>
          </p:nvPr>
        </p:nvSpPr>
        <p:spPr>
          <a:xfrm>
            <a:off x="4023348" y="9720824"/>
            <a:ext cx="3079040" cy="512142"/>
          </a:xfrm>
          <a:prstGeom prst="rect">
            <a:avLst/>
          </a:prstGeom>
        </p:spPr>
        <p:txBody>
          <a:bodyPr vert="horz" wrap="square" lIns="95491" tIns="47745" rIns="95491" bIns="47745" numCol="1" anchor="b" anchorCtr="0" compatLnSpc="1">
            <a:prstTxWarp prst="textNoShape">
              <a:avLst/>
            </a:prstTxWarp>
          </a:bodyPr>
          <a:lstStyle>
            <a:lvl1pPr algn="r" eaLnBrk="1" hangingPunct="1">
              <a:defRPr sz="1300"/>
            </a:lvl1pPr>
          </a:lstStyle>
          <a:p>
            <a:pPr>
              <a:defRPr/>
            </a:pPr>
            <a:fld id="{88EF031A-EE58-46EF-92DA-F61E604DC919}" type="slidenum">
              <a:rPr lang="fr-BE"/>
              <a:pPr>
                <a:defRPr/>
              </a:pPr>
              <a:t>‹N°›</a:t>
            </a:fld>
            <a:endParaRPr lang="fr-BE"/>
          </a:p>
        </p:txBody>
      </p:sp>
    </p:spTree>
    <p:extLst>
      <p:ext uri="{BB962C8B-B14F-4D97-AF65-F5344CB8AC3E}">
        <p14:creationId xmlns:p14="http://schemas.microsoft.com/office/powerpoint/2010/main" val="355621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9042" cy="512143"/>
          </a:xfrm>
          <a:prstGeom prst="rect">
            <a:avLst/>
          </a:prstGeom>
        </p:spPr>
        <p:txBody>
          <a:bodyPr vert="horz" lIns="95491" tIns="47745" rIns="95491" bIns="47745" rtlCol="0"/>
          <a:lstStyle>
            <a:lvl1pPr algn="l" eaLnBrk="1" hangingPunct="1">
              <a:defRPr sz="1300">
                <a:latin typeface="Arial" charset="0"/>
              </a:defRPr>
            </a:lvl1pPr>
          </a:lstStyle>
          <a:p>
            <a:pPr>
              <a:defRPr/>
            </a:pPr>
            <a:endParaRPr lang="fr-BE"/>
          </a:p>
        </p:txBody>
      </p:sp>
      <p:sp>
        <p:nvSpPr>
          <p:cNvPr id="3" name="Espace réservé de la date 2"/>
          <p:cNvSpPr>
            <a:spLocks noGrp="1"/>
          </p:cNvSpPr>
          <p:nvPr>
            <p:ph type="dt" idx="1"/>
          </p:nvPr>
        </p:nvSpPr>
        <p:spPr>
          <a:xfrm>
            <a:off x="4023348" y="0"/>
            <a:ext cx="3079040" cy="512143"/>
          </a:xfrm>
          <a:prstGeom prst="rect">
            <a:avLst/>
          </a:prstGeom>
        </p:spPr>
        <p:txBody>
          <a:bodyPr vert="horz" lIns="95491" tIns="47745" rIns="95491" bIns="47745" rtlCol="0"/>
          <a:lstStyle>
            <a:lvl1pPr algn="r" eaLnBrk="1" hangingPunct="1">
              <a:defRPr sz="1300">
                <a:latin typeface="Arial" charset="0"/>
              </a:defRPr>
            </a:lvl1pPr>
          </a:lstStyle>
          <a:p>
            <a:pPr>
              <a:defRPr/>
            </a:pPr>
            <a:fld id="{236EAC67-ED8E-4D4D-B672-7D77150EC8DF}" type="datetimeFigureOut">
              <a:rPr lang="fr-BE"/>
              <a:pPr>
                <a:defRPr/>
              </a:pPr>
              <a:t>07-10-25</a:t>
            </a:fld>
            <a:endParaRPr lang="fr-BE"/>
          </a:p>
        </p:txBody>
      </p:sp>
      <p:sp>
        <p:nvSpPr>
          <p:cNvPr id="4" name="Espace réservé de l'image des diapositives 3"/>
          <p:cNvSpPr>
            <a:spLocks noGrp="1" noRot="1" noChangeAspect="1"/>
          </p:cNvSpPr>
          <p:nvPr>
            <p:ph type="sldImg" idx="2"/>
          </p:nvPr>
        </p:nvSpPr>
        <p:spPr>
          <a:xfrm>
            <a:off x="992188" y="766763"/>
            <a:ext cx="5119687" cy="3838575"/>
          </a:xfrm>
          <a:prstGeom prst="rect">
            <a:avLst/>
          </a:prstGeom>
          <a:noFill/>
          <a:ln w="12700">
            <a:solidFill>
              <a:prstClr val="black"/>
            </a:solidFill>
          </a:ln>
        </p:spPr>
        <p:txBody>
          <a:bodyPr vert="horz" lIns="95491" tIns="47745" rIns="95491" bIns="47745" rtlCol="0" anchor="ctr"/>
          <a:lstStyle/>
          <a:p>
            <a:pPr lvl="0"/>
            <a:endParaRPr lang="fr-BE" noProof="0"/>
          </a:p>
        </p:txBody>
      </p:sp>
      <p:sp>
        <p:nvSpPr>
          <p:cNvPr id="5" name="Espace réservé des commentaires 4"/>
          <p:cNvSpPr>
            <a:spLocks noGrp="1"/>
          </p:cNvSpPr>
          <p:nvPr>
            <p:ph type="body" sz="quarter" idx="3"/>
          </p:nvPr>
        </p:nvSpPr>
        <p:spPr>
          <a:xfrm>
            <a:off x="709905" y="4861235"/>
            <a:ext cx="5684255" cy="4605988"/>
          </a:xfrm>
          <a:prstGeom prst="rect">
            <a:avLst/>
          </a:prstGeom>
        </p:spPr>
        <p:txBody>
          <a:bodyPr vert="horz" lIns="95491" tIns="47745" rIns="95491" bIns="47745"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BE" noProof="0"/>
          </a:p>
        </p:txBody>
      </p:sp>
      <p:sp>
        <p:nvSpPr>
          <p:cNvPr id="6" name="Espace réservé du pied de page 5"/>
          <p:cNvSpPr>
            <a:spLocks noGrp="1"/>
          </p:cNvSpPr>
          <p:nvPr>
            <p:ph type="ftr" sz="quarter" idx="4"/>
          </p:nvPr>
        </p:nvSpPr>
        <p:spPr>
          <a:xfrm>
            <a:off x="0" y="9720824"/>
            <a:ext cx="3079042" cy="512142"/>
          </a:xfrm>
          <a:prstGeom prst="rect">
            <a:avLst/>
          </a:prstGeom>
        </p:spPr>
        <p:txBody>
          <a:bodyPr vert="horz" lIns="95491" tIns="47745" rIns="95491" bIns="47745" rtlCol="0" anchor="b"/>
          <a:lstStyle>
            <a:lvl1pPr algn="l" eaLnBrk="1" hangingPunct="1">
              <a:defRPr sz="1300">
                <a:latin typeface="Arial" charset="0"/>
              </a:defRPr>
            </a:lvl1pPr>
          </a:lstStyle>
          <a:p>
            <a:pPr>
              <a:defRPr/>
            </a:pPr>
            <a:endParaRPr lang="fr-BE"/>
          </a:p>
        </p:txBody>
      </p:sp>
      <p:sp>
        <p:nvSpPr>
          <p:cNvPr id="7" name="Espace réservé du numéro de diapositive 6"/>
          <p:cNvSpPr>
            <a:spLocks noGrp="1"/>
          </p:cNvSpPr>
          <p:nvPr>
            <p:ph type="sldNum" sz="quarter" idx="5"/>
          </p:nvPr>
        </p:nvSpPr>
        <p:spPr>
          <a:xfrm>
            <a:off x="4023348" y="9720824"/>
            <a:ext cx="3079040" cy="512142"/>
          </a:xfrm>
          <a:prstGeom prst="rect">
            <a:avLst/>
          </a:prstGeom>
        </p:spPr>
        <p:txBody>
          <a:bodyPr vert="horz" wrap="square" lIns="95491" tIns="47745" rIns="95491" bIns="47745" numCol="1" anchor="b" anchorCtr="0" compatLnSpc="1">
            <a:prstTxWarp prst="textNoShape">
              <a:avLst/>
            </a:prstTxWarp>
          </a:bodyPr>
          <a:lstStyle>
            <a:lvl1pPr algn="r" eaLnBrk="1" hangingPunct="1">
              <a:defRPr sz="1300"/>
            </a:lvl1pPr>
          </a:lstStyle>
          <a:p>
            <a:pPr>
              <a:defRPr/>
            </a:pPr>
            <a:fld id="{39403F83-C867-4D6B-B425-13FD86E3E8E9}" type="slidenum">
              <a:rPr lang="fr-BE"/>
              <a:pPr>
                <a:defRPr/>
              </a:pPr>
              <a:t>‹N°›</a:t>
            </a:fld>
            <a:endParaRPr lang="fr-BE"/>
          </a:p>
        </p:txBody>
      </p:sp>
    </p:spTree>
    <p:extLst>
      <p:ext uri="{BB962C8B-B14F-4D97-AF65-F5344CB8AC3E}">
        <p14:creationId xmlns:p14="http://schemas.microsoft.com/office/powerpoint/2010/main" val="1217671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75863" indent="-298409">
              <a:spcBef>
                <a:spcPct val="30000"/>
              </a:spcBef>
              <a:defRPr sz="1300">
                <a:solidFill>
                  <a:schemeClr val="tx1"/>
                </a:solidFill>
                <a:latin typeface="Calibri" panose="020F0502020204030204" pitchFamily="34" charset="0"/>
              </a:defRPr>
            </a:lvl2pPr>
            <a:lvl3pPr marL="1193635" indent="-238727">
              <a:spcBef>
                <a:spcPct val="30000"/>
              </a:spcBef>
              <a:defRPr sz="1300">
                <a:solidFill>
                  <a:schemeClr val="tx1"/>
                </a:solidFill>
                <a:latin typeface="Calibri" panose="020F0502020204030204" pitchFamily="34" charset="0"/>
              </a:defRPr>
            </a:lvl3pPr>
            <a:lvl4pPr marL="1671089" indent="-238727">
              <a:spcBef>
                <a:spcPct val="30000"/>
              </a:spcBef>
              <a:defRPr sz="1300">
                <a:solidFill>
                  <a:schemeClr val="tx1"/>
                </a:solidFill>
                <a:latin typeface="Calibri" panose="020F0502020204030204" pitchFamily="34" charset="0"/>
              </a:defRPr>
            </a:lvl4pPr>
            <a:lvl5pPr marL="2148543" indent="-238727">
              <a:spcBef>
                <a:spcPct val="30000"/>
              </a:spcBef>
              <a:defRPr sz="1300">
                <a:solidFill>
                  <a:schemeClr val="tx1"/>
                </a:solidFill>
                <a:latin typeface="Calibri" panose="020F0502020204030204" pitchFamily="34" charset="0"/>
              </a:defRPr>
            </a:lvl5pPr>
            <a:lvl6pPr marL="2625997" indent="-238727" eaLnBrk="0" fontAlgn="base" hangingPunct="0">
              <a:spcBef>
                <a:spcPct val="30000"/>
              </a:spcBef>
              <a:spcAft>
                <a:spcPct val="0"/>
              </a:spcAft>
              <a:defRPr sz="1300">
                <a:solidFill>
                  <a:schemeClr val="tx1"/>
                </a:solidFill>
                <a:latin typeface="Calibri" panose="020F0502020204030204" pitchFamily="34" charset="0"/>
              </a:defRPr>
            </a:lvl6pPr>
            <a:lvl7pPr marL="3103451" indent="-238727" eaLnBrk="0" fontAlgn="base" hangingPunct="0">
              <a:spcBef>
                <a:spcPct val="30000"/>
              </a:spcBef>
              <a:spcAft>
                <a:spcPct val="0"/>
              </a:spcAft>
              <a:defRPr sz="1300">
                <a:solidFill>
                  <a:schemeClr val="tx1"/>
                </a:solidFill>
                <a:latin typeface="Calibri" panose="020F0502020204030204" pitchFamily="34" charset="0"/>
              </a:defRPr>
            </a:lvl7pPr>
            <a:lvl8pPr marL="3580905" indent="-238727" eaLnBrk="0" fontAlgn="base" hangingPunct="0">
              <a:spcBef>
                <a:spcPct val="30000"/>
              </a:spcBef>
              <a:spcAft>
                <a:spcPct val="0"/>
              </a:spcAft>
              <a:defRPr sz="1300">
                <a:solidFill>
                  <a:schemeClr val="tx1"/>
                </a:solidFill>
                <a:latin typeface="Calibri" panose="020F0502020204030204" pitchFamily="34" charset="0"/>
              </a:defRPr>
            </a:lvl8pPr>
            <a:lvl9pPr marL="4058359" indent="-238727" eaLnBrk="0" fontAlgn="base" hangingPunct="0">
              <a:spcBef>
                <a:spcPct val="30000"/>
              </a:spcBef>
              <a:spcAft>
                <a:spcPct val="0"/>
              </a:spcAft>
              <a:defRPr sz="1300">
                <a:solidFill>
                  <a:schemeClr val="tx1"/>
                </a:solidFill>
                <a:latin typeface="Calibri" panose="020F0502020204030204" pitchFamily="34" charset="0"/>
              </a:defRPr>
            </a:lvl9pPr>
          </a:lstStyle>
          <a:p>
            <a:pPr>
              <a:spcBef>
                <a:spcPct val="0"/>
              </a:spcBef>
            </a:pPr>
            <a:fld id="{3660DC9A-A553-4FD8-ADB3-56139E744279}" type="slidenum">
              <a:rPr lang="fr-FR" altLang="fr-FR" smtClean="0">
                <a:solidFill>
                  <a:srgbClr val="000000"/>
                </a:solidFill>
                <a:latin typeface="Arial" panose="020B0604020202020204" pitchFamily="34" charset="0"/>
              </a:rPr>
              <a:pPr>
                <a:spcBef>
                  <a:spcPct val="0"/>
                </a:spcBef>
              </a:pPr>
              <a:t>1</a:t>
            </a:fld>
            <a:endParaRPr lang="fr-FR" altLang="fr-FR">
              <a:solidFill>
                <a:srgbClr val="000000"/>
              </a:solidFill>
              <a:latin typeface="Arial" panose="020B0604020202020204" pitchFamily="34" charset="0"/>
            </a:endParaRPr>
          </a:p>
        </p:txBody>
      </p:sp>
      <p:sp>
        <p:nvSpPr>
          <p:cNvPr id="51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Tree>
    <p:extLst>
      <p:ext uri="{BB962C8B-B14F-4D97-AF65-F5344CB8AC3E}">
        <p14:creationId xmlns:p14="http://schemas.microsoft.com/office/powerpoint/2010/main" val="4128366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18</a:t>
            </a:fld>
            <a:endParaRPr lang="fr-BE"/>
          </a:p>
        </p:txBody>
      </p:sp>
    </p:spTree>
    <p:extLst>
      <p:ext uri="{BB962C8B-B14F-4D97-AF65-F5344CB8AC3E}">
        <p14:creationId xmlns:p14="http://schemas.microsoft.com/office/powerpoint/2010/main" val="1702687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22</a:t>
            </a:fld>
            <a:endParaRPr lang="fr-BE"/>
          </a:p>
        </p:txBody>
      </p:sp>
    </p:spTree>
    <p:extLst>
      <p:ext uri="{BB962C8B-B14F-4D97-AF65-F5344CB8AC3E}">
        <p14:creationId xmlns:p14="http://schemas.microsoft.com/office/powerpoint/2010/main" val="2533141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23</a:t>
            </a:fld>
            <a:endParaRPr lang="fr-BE"/>
          </a:p>
        </p:txBody>
      </p:sp>
    </p:spTree>
    <p:extLst>
      <p:ext uri="{BB962C8B-B14F-4D97-AF65-F5344CB8AC3E}">
        <p14:creationId xmlns:p14="http://schemas.microsoft.com/office/powerpoint/2010/main" val="981987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Montant total : environ 100.000€</a:t>
            </a:r>
          </a:p>
          <a:p>
            <a:r>
              <a:rPr lang="fr-BE" dirty="0"/>
              <a:t>ETP total : 1,5 ETP/an</a:t>
            </a:r>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2</a:t>
            </a:fld>
            <a:endParaRPr lang="fr-BE"/>
          </a:p>
        </p:txBody>
      </p:sp>
    </p:spTree>
    <p:extLst>
      <p:ext uri="{BB962C8B-B14F-4D97-AF65-F5344CB8AC3E}">
        <p14:creationId xmlns:p14="http://schemas.microsoft.com/office/powerpoint/2010/main" val="713534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7000"/>
              </a:lnSpc>
              <a:spcAft>
                <a:spcPts val="835"/>
              </a:spcAft>
            </a:pPr>
            <a:r>
              <a:rPr lang="fr-FR" sz="1100" b="1" dirty="0">
                <a:latin typeface="Calibri" panose="020F0502020204030204" pitchFamily="34" charset="0"/>
                <a:ea typeface="Calibri" panose="020F0502020204030204" pitchFamily="34" charset="0"/>
                <a:cs typeface="Times New Roman" panose="02020603050405020304" pitchFamily="18" charset="0"/>
              </a:rPr>
              <a:t>Ateliers prospectifs (août 2024 – septembre 2024)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100" dirty="0">
                <a:latin typeface="Calibri" panose="020F0502020204030204" pitchFamily="34" charset="0"/>
                <a:ea typeface="Calibri" panose="020F0502020204030204" pitchFamily="34" charset="0"/>
                <a:cs typeface="Times New Roman" panose="02020603050405020304" pitchFamily="18" charset="0"/>
              </a:rPr>
              <a:t>Atelier 1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775863" lvl="1" indent="-298409" algn="just">
              <a:lnSpc>
                <a:spcPct val="107000"/>
              </a:lnSpc>
              <a:buFont typeface="+mj-lt"/>
              <a:buAutoNum type="alphaLcPeriod"/>
            </a:pPr>
            <a:r>
              <a:rPr lang="fr-FR" sz="1100" dirty="0">
                <a:latin typeface="Calibri" panose="020F0502020204030204" pitchFamily="34" charset="0"/>
                <a:ea typeface="Calibri" panose="020F0502020204030204" pitchFamily="34" charset="0"/>
                <a:cs typeface="Times New Roman" panose="02020603050405020304" pitchFamily="18" charset="0"/>
              </a:rPr>
              <a:t>Introduction et validation des facteurs de changements identifiés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775863" lvl="1" indent="-298409" algn="just">
              <a:lnSpc>
                <a:spcPct val="107000"/>
              </a:lnSpc>
              <a:buFont typeface="+mj-lt"/>
              <a:buAutoNum type="alphaLcPeriod"/>
            </a:pPr>
            <a:r>
              <a:rPr lang="fr-FR" sz="1100" dirty="0">
                <a:latin typeface="Calibri" panose="020F0502020204030204" pitchFamily="34" charset="0"/>
                <a:ea typeface="Calibri" panose="020F0502020204030204" pitchFamily="34" charset="0"/>
                <a:cs typeface="Times New Roman" panose="02020603050405020304" pitchFamily="18" charset="0"/>
              </a:rPr>
              <a:t>Classification de ces facteurs clés et forces motrices en fonction de leur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1193635" lvl="2" indent="-238727" algn="just">
              <a:lnSpc>
                <a:spcPct val="107000"/>
              </a:lnSpc>
              <a:buFont typeface="+mj-lt"/>
              <a:buAutoNum type="romanLcPeriod"/>
            </a:pPr>
            <a:r>
              <a:rPr lang="fr-FR" sz="1100" dirty="0">
                <a:latin typeface="Calibri" panose="020F0502020204030204" pitchFamily="34" charset="0"/>
                <a:ea typeface="Calibri" panose="020F0502020204030204" pitchFamily="34" charset="0"/>
                <a:cs typeface="Times New Roman" panose="02020603050405020304" pitchFamily="18" charset="0"/>
              </a:rPr>
              <a:t>Certitude (probabilité d’occurrence)</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1193635" lvl="2" indent="-238727" algn="just">
              <a:lnSpc>
                <a:spcPct val="107000"/>
              </a:lnSpc>
              <a:buFont typeface="+mj-lt"/>
              <a:buAutoNum type="romanLcPeriod"/>
            </a:pPr>
            <a:r>
              <a:rPr lang="fr-FR" sz="1100" dirty="0">
                <a:latin typeface="Calibri" panose="020F0502020204030204" pitchFamily="34" charset="0"/>
                <a:ea typeface="Calibri" panose="020F0502020204030204" pitchFamily="34" charset="0"/>
                <a:cs typeface="Times New Roman" panose="02020603050405020304" pitchFamily="18" charset="0"/>
              </a:rPr>
              <a:t>Impact (force/conséquence du changement)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100" dirty="0">
                <a:latin typeface="Calibri" panose="020F0502020204030204" pitchFamily="34" charset="0"/>
                <a:ea typeface="Calibri" panose="020F0502020204030204" pitchFamily="34" charset="0"/>
                <a:cs typeface="Times New Roman" panose="02020603050405020304" pitchFamily="18" charset="0"/>
              </a:rPr>
              <a:t>Atelier 2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775863" lvl="1" indent="-298409" algn="just">
              <a:lnSpc>
                <a:spcPct val="107000"/>
              </a:lnSpc>
              <a:buFont typeface="+mj-lt"/>
              <a:buAutoNum type="alphaLcPeriod"/>
            </a:pPr>
            <a:r>
              <a:rPr lang="fr-FR" sz="1100" dirty="0">
                <a:latin typeface="Calibri" panose="020F0502020204030204" pitchFamily="34" charset="0"/>
                <a:ea typeface="Calibri" panose="020F0502020204030204" pitchFamily="34" charset="0"/>
                <a:cs typeface="Times New Roman" panose="02020603050405020304" pitchFamily="18" charset="0"/>
              </a:rPr>
              <a:t>Choix de deux ruptures (qui modifieraient la trajectoire sectorielle actuelle)</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pPr marL="775863" lvl="1" indent="-298409" algn="just">
              <a:lnSpc>
                <a:spcPct val="107000"/>
              </a:lnSpc>
              <a:spcAft>
                <a:spcPts val="835"/>
              </a:spcAft>
              <a:buFont typeface="+mj-lt"/>
              <a:buAutoNum type="alphaLcPeriod"/>
            </a:pPr>
            <a:r>
              <a:rPr lang="fr-FR" sz="1100" dirty="0">
                <a:latin typeface="Calibri" panose="020F0502020204030204" pitchFamily="34" charset="0"/>
                <a:ea typeface="Calibri" panose="020F0502020204030204" pitchFamily="34" charset="0"/>
                <a:cs typeface="Times New Roman" panose="02020603050405020304" pitchFamily="18" charset="0"/>
              </a:rPr>
              <a:t>Croisement des deux ruptures et première élaboration de 4 scénarios </a:t>
            </a:r>
            <a:endParaRPr lang="fr-BE" sz="1100" dirty="0">
              <a:latin typeface="Calibri" panose="020F0502020204030204" pitchFamily="34" charset="0"/>
              <a:ea typeface="Calibri" panose="020F0502020204030204" pitchFamily="34" charset="0"/>
              <a:cs typeface="Times New Roman" panose="02020603050405020304" pitchFamily="18" charset="0"/>
            </a:endParaRPr>
          </a:p>
          <a:p>
            <a:endParaRPr lang="fr-BE" dirty="0"/>
          </a:p>
          <a:p>
            <a:pPr algn="just">
              <a:lnSpc>
                <a:spcPct val="107000"/>
              </a:lnSpc>
              <a:spcAft>
                <a:spcPts val="835"/>
              </a:spcAft>
            </a:pPr>
            <a:r>
              <a:rPr lang="fr-FR" sz="1900" b="1" dirty="0">
                <a:latin typeface="Calibri" panose="020F0502020204030204" pitchFamily="34" charset="0"/>
                <a:ea typeface="Calibri" panose="020F0502020204030204" pitchFamily="34" charset="0"/>
                <a:cs typeface="Times New Roman" panose="02020603050405020304" pitchFamily="18" charset="0"/>
              </a:rPr>
              <a:t>Scénarisation (octobre 2024 – novembre 2024)</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Rédaction par l’équipe de 4 scénarios et retour à l’OA</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spcAft>
                <a:spcPts val="835"/>
              </a:spcAft>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Retour vers les participants des ateliers</a:t>
            </a:r>
          </a:p>
          <a:p>
            <a:pPr marL="358090" indent="-358090" algn="just">
              <a:lnSpc>
                <a:spcPct val="107000"/>
              </a:lnSpc>
              <a:spcAft>
                <a:spcPts val="835"/>
              </a:spcAft>
              <a:buFont typeface="+mj-lt"/>
              <a:buAutoNum type="arabicPeriod"/>
            </a:pP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35"/>
              </a:spcAft>
            </a:pPr>
            <a:r>
              <a:rPr lang="fr-FR" sz="1900" b="1" dirty="0">
                <a:latin typeface="Calibri" panose="020F0502020204030204" pitchFamily="34" charset="0"/>
                <a:ea typeface="Calibri" panose="020F0502020204030204" pitchFamily="34" charset="0"/>
                <a:cs typeface="Times New Roman" panose="02020603050405020304" pitchFamily="18" charset="0"/>
              </a:rPr>
              <a:t>Capitalisation (décembre 2024 – juin 2025)</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Communication des scénarios vers les affiliés et partenaires</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Rédaction par l’équipe des bases du plan stratégique pluriannuel (interne à CAIPS)</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Amendement et finalisation en GT CAIPS </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pPr marL="358090" indent="-358090" algn="just">
              <a:lnSpc>
                <a:spcPct val="107000"/>
              </a:lnSpc>
              <a:spcAft>
                <a:spcPts val="835"/>
              </a:spcAft>
              <a:buFont typeface="+mj-lt"/>
              <a:buAutoNum type="arabicPeriod"/>
            </a:pPr>
            <a:r>
              <a:rPr lang="fr-FR" sz="1900" dirty="0">
                <a:latin typeface="Calibri" panose="020F0502020204030204" pitchFamily="34" charset="0"/>
                <a:ea typeface="Calibri" panose="020F0502020204030204" pitchFamily="34" charset="0"/>
                <a:cs typeface="Times New Roman" panose="02020603050405020304" pitchFamily="18" charset="0"/>
              </a:rPr>
              <a:t>Présentation du plan stratégique en AGO CAIPS 2025</a:t>
            </a:r>
            <a:endParaRPr lang="fr-BE" sz="1900" dirty="0">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8</a:t>
            </a:fld>
            <a:endParaRPr lang="fr-BE"/>
          </a:p>
        </p:txBody>
      </p:sp>
    </p:spTree>
    <p:extLst>
      <p:ext uri="{BB962C8B-B14F-4D97-AF65-F5344CB8AC3E}">
        <p14:creationId xmlns:p14="http://schemas.microsoft.com/office/powerpoint/2010/main" val="1477479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SzPts val="1000"/>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Motifs de déplacement</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Fréquents pour formation, courses, accompagnement de proches – Plus rares pour loisirs, sorties</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rPr>
              <a:t>Différences significatives selon le genre, le statut socioéconomique, la détention du permis B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Différences selon le genre : Les femmes assument plus de déplacements domestiques, tandis que les hommes sortent davantage pour des loisirs ; elles sont autant détentrices que permis de conduire que les hommes mais sont beaucoup plus fréquemment passagères lors des déplacements en voiture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Influence du statut socio-économique : Les répondants détenteurs d’un diplôme belge et ceux qui bénéficient d’allocations de chômage ont une vie sociale plus active que les répondants non diplômés et que ceux dont le diplôme est étranger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Impact du permis B : Les conducteurs se déplacent plus souvent pour les loisirs et les courses, contrairement aux non-détenteurs qui sont plus dépendants des transports en commun.</a:t>
            </a:r>
            <a:endParaRPr lang="fr-BE" sz="1300" dirty="0">
              <a:latin typeface="Times New Roman" panose="02020603050405020304" pitchFamily="18" charset="0"/>
              <a:ea typeface="Times New Roman" panose="02020603050405020304" pitchFamily="18" charset="0"/>
            </a:endParaRPr>
          </a:p>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10</a:t>
            </a:fld>
            <a:endParaRPr lang="fr-BE"/>
          </a:p>
        </p:txBody>
      </p:sp>
    </p:spTree>
    <p:extLst>
      <p:ext uri="{BB962C8B-B14F-4D97-AF65-F5344CB8AC3E}">
        <p14:creationId xmlns:p14="http://schemas.microsoft.com/office/powerpoint/2010/main" val="2854501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22407-70DE-4A6C-DF99-B0E30E247BA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6929176-FD32-284B-73E0-787D3AEE259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F18077A-C058-36AD-48CA-C88CA0641BD9}"/>
              </a:ext>
            </a:extLst>
          </p:cNvPr>
          <p:cNvSpPr>
            <a:spLocks noGrp="1"/>
          </p:cNvSpPr>
          <p:nvPr>
            <p:ph type="body" idx="1"/>
          </p:nvPr>
        </p:nvSpPr>
        <p:spPr/>
        <p:txBody>
          <a:bodyPr/>
          <a:lstStyle/>
          <a:p>
            <a:pPr>
              <a:buSzPts val="1000"/>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Motifs de déplacement</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Fréquents pour formation, courses, accompagnement de proches – Plus rares pour loisirs, sorties</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rPr>
              <a:t>Différences significatives selon le genre, le statut socioéconomique, la détention du permis B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Différences selon le genre : Les femmes assument plus de déplacements domestiques, tandis que les hommes sortent davantage pour des loisirs ; elles sont autant détentrices que permis de conduire que les hommes mais sont beaucoup plus fréquemment passagères lors des déplacements en voiture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Influence du statut socio-économique : Les répondants détenteurs d’un diplôme belge et ceux qui bénéficient d’allocations de chômage ont une vie sociale plus active que les répondants non diplômés et que ceux dont le diplôme est étranger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Impact du permis B : Les conducteurs se déplacent plus souvent pour les loisirs et les courses, contrairement aux non-détenteurs qui sont plus dépendants des transports en commun.</a:t>
            </a:r>
            <a:endParaRPr lang="fr-BE" sz="1300" dirty="0">
              <a:latin typeface="Times New Roman" panose="02020603050405020304" pitchFamily="18" charset="0"/>
              <a:ea typeface="Times New Roman" panose="02020603050405020304" pitchFamily="18" charset="0"/>
            </a:endParaRPr>
          </a:p>
          <a:p>
            <a:endParaRPr lang="fr-BE" dirty="0"/>
          </a:p>
        </p:txBody>
      </p:sp>
      <p:sp>
        <p:nvSpPr>
          <p:cNvPr id="4" name="Espace réservé du numéro de diapositive 3">
            <a:extLst>
              <a:ext uri="{FF2B5EF4-FFF2-40B4-BE49-F238E27FC236}">
                <a16:creationId xmlns:a16="http://schemas.microsoft.com/office/drawing/2014/main" id="{AFA08418-548F-C0AC-0EC0-75080882A22A}"/>
              </a:ext>
            </a:extLst>
          </p:cNvPr>
          <p:cNvSpPr>
            <a:spLocks noGrp="1"/>
          </p:cNvSpPr>
          <p:nvPr>
            <p:ph type="sldNum" sz="quarter" idx="5"/>
          </p:nvPr>
        </p:nvSpPr>
        <p:spPr/>
        <p:txBody>
          <a:bodyPr/>
          <a:lstStyle/>
          <a:p>
            <a:pPr>
              <a:defRPr/>
            </a:pPr>
            <a:fld id="{39403F83-C867-4D6B-B425-13FD86E3E8E9}" type="slidenum">
              <a:rPr lang="fr-BE" smtClean="0"/>
              <a:pPr>
                <a:defRPr/>
              </a:pPr>
              <a:t>11</a:t>
            </a:fld>
            <a:endParaRPr lang="fr-BE"/>
          </a:p>
        </p:txBody>
      </p:sp>
    </p:spTree>
    <p:extLst>
      <p:ext uri="{BB962C8B-B14F-4D97-AF65-F5344CB8AC3E}">
        <p14:creationId xmlns:p14="http://schemas.microsoft.com/office/powerpoint/2010/main" val="1948716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0E65C-34EA-8051-4242-2CF32928441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3FCDDC8-F501-0795-E509-4D04816DF32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EDA7CB5-37DD-B821-6F9A-0458B3A8F9AB}"/>
              </a:ext>
            </a:extLst>
          </p:cNvPr>
          <p:cNvSpPr>
            <a:spLocks noGrp="1"/>
          </p:cNvSpPr>
          <p:nvPr>
            <p:ph type="body" idx="1"/>
          </p:nvPr>
        </p:nvSpPr>
        <p:spPr/>
        <p:txBody>
          <a:bodyPr/>
          <a:lstStyle/>
          <a:p>
            <a:pPr>
              <a:buSzPts val="1000"/>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Motifs de déplacement</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Fréquents pour formation, courses, accompagnement de proches – Plus rares pour loisirs, sorties</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rPr>
              <a:t>Différences significatives selon le genre, le statut socioéconomique, la détention du permis B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Différences selon le genre : Les femmes assument plus de déplacements domestiques, tandis que les hommes sortent davantage pour des loisirs ; elles sont autant détentrices que permis de conduire que les hommes mais sont beaucoup plus fréquemment passagères lors des déplacements en voiture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Influence du statut socio-économique : Les répondants détenteurs d’un diplôme belge et ceux qui bénéficient d’allocations de chômage ont une vie sociale plus active que les répondants non diplômés et que ceux dont le diplôme est étranger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Impact du permis B : Les conducteurs se déplacent plus souvent pour les loisirs et les courses, contrairement aux non-détenteurs qui sont plus dépendants des transports en commun.</a:t>
            </a:r>
            <a:endParaRPr lang="fr-BE" sz="1300" dirty="0">
              <a:latin typeface="Times New Roman" panose="02020603050405020304" pitchFamily="18" charset="0"/>
              <a:ea typeface="Times New Roman" panose="02020603050405020304" pitchFamily="18" charset="0"/>
            </a:endParaRPr>
          </a:p>
          <a:p>
            <a:endParaRPr lang="fr-BE" dirty="0"/>
          </a:p>
        </p:txBody>
      </p:sp>
      <p:sp>
        <p:nvSpPr>
          <p:cNvPr id="4" name="Espace réservé du numéro de diapositive 3">
            <a:extLst>
              <a:ext uri="{FF2B5EF4-FFF2-40B4-BE49-F238E27FC236}">
                <a16:creationId xmlns:a16="http://schemas.microsoft.com/office/drawing/2014/main" id="{31A5FF5B-72C3-D90C-B2D7-C35B5D8B1C6B}"/>
              </a:ext>
            </a:extLst>
          </p:cNvPr>
          <p:cNvSpPr>
            <a:spLocks noGrp="1"/>
          </p:cNvSpPr>
          <p:nvPr>
            <p:ph type="sldNum" sz="quarter" idx="5"/>
          </p:nvPr>
        </p:nvSpPr>
        <p:spPr/>
        <p:txBody>
          <a:bodyPr/>
          <a:lstStyle/>
          <a:p>
            <a:pPr>
              <a:defRPr/>
            </a:pPr>
            <a:fld id="{39403F83-C867-4D6B-B425-13FD86E3E8E9}" type="slidenum">
              <a:rPr lang="fr-BE" smtClean="0"/>
              <a:pPr>
                <a:defRPr/>
              </a:pPr>
              <a:t>13</a:t>
            </a:fld>
            <a:endParaRPr lang="fr-BE"/>
          </a:p>
        </p:txBody>
      </p:sp>
    </p:spTree>
    <p:extLst>
      <p:ext uri="{BB962C8B-B14F-4D97-AF65-F5344CB8AC3E}">
        <p14:creationId xmlns:p14="http://schemas.microsoft.com/office/powerpoint/2010/main" val="752517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C7426-9315-9637-C2F5-8DE1F6BD6AC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CF991E6-9144-73EB-4AD6-6C4C4EDDCA6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2EC16D7-6126-DA9E-F320-2C61C02FF780}"/>
              </a:ext>
            </a:extLst>
          </p:cNvPr>
          <p:cNvSpPr>
            <a:spLocks noGrp="1"/>
          </p:cNvSpPr>
          <p:nvPr>
            <p:ph type="body" idx="1"/>
          </p:nvPr>
        </p:nvSpPr>
        <p:spPr/>
        <p:txBody>
          <a:bodyPr/>
          <a:lstStyle/>
          <a:p>
            <a:pPr>
              <a:buSzPts val="1000"/>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Motifs de déplacement</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Fréquents pour formation, courses, accompagnement de proches – Plus rares pour loisirs, sorties</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rPr>
              <a:t>Différences significatives selon le genre, le statut socioéconomique, la détention du permis B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Différences selon le genre : Les femmes assument plus de déplacements domestiques, tandis que les hommes sortent davantage pour des loisirs ; elles sont autant détentrices que permis de conduire que les hommes mais sont beaucoup plus fréquemment passagères lors des déplacements en voiture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Influence du statut socio-économique : Les répondants détenteurs d’un diplôme belge et ceux qui bénéficient d’allocations de chômage ont une vie sociale plus active que les répondants non diplômés et que ceux dont le diplôme est étranger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Impact du permis B : Les conducteurs se déplacent plus souvent pour les loisirs et les courses, contrairement aux non-détenteurs qui sont plus dépendants des transports en commun.</a:t>
            </a:r>
            <a:endParaRPr lang="fr-BE" sz="1300" dirty="0">
              <a:latin typeface="Times New Roman" panose="02020603050405020304" pitchFamily="18" charset="0"/>
              <a:ea typeface="Times New Roman" panose="02020603050405020304" pitchFamily="18" charset="0"/>
            </a:endParaRPr>
          </a:p>
          <a:p>
            <a:endParaRPr lang="fr-BE" dirty="0"/>
          </a:p>
        </p:txBody>
      </p:sp>
      <p:sp>
        <p:nvSpPr>
          <p:cNvPr id="4" name="Espace réservé du numéro de diapositive 3">
            <a:extLst>
              <a:ext uri="{FF2B5EF4-FFF2-40B4-BE49-F238E27FC236}">
                <a16:creationId xmlns:a16="http://schemas.microsoft.com/office/drawing/2014/main" id="{1652F7B7-435B-FD62-1C20-B9C3731B5212}"/>
              </a:ext>
            </a:extLst>
          </p:cNvPr>
          <p:cNvSpPr>
            <a:spLocks noGrp="1"/>
          </p:cNvSpPr>
          <p:nvPr>
            <p:ph type="sldNum" sz="quarter" idx="5"/>
          </p:nvPr>
        </p:nvSpPr>
        <p:spPr/>
        <p:txBody>
          <a:bodyPr/>
          <a:lstStyle/>
          <a:p>
            <a:pPr>
              <a:defRPr/>
            </a:pPr>
            <a:fld id="{39403F83-C867-4D6B-B425-13FD86E3E8E9}" type="slidenum">
              <a:rPr lang="fr-BE" smtClean="0"/>
              <a:pPr>
                <a:defRPr/>
              </a:pPr>
              <a:t>14</a:t>
            </a:fld>
            <a:endParaRPr lang="fr-BE"/>
          </a:p>
        </p:txBody>
      </p:sp>
    </p:spTree>
    <p:extLst>
      <p:ext uri="{BB962C8B-B14F-4D97-AF65-F5344CB8AC3E}">
        <p14:creationId xmlns:p14="http://schemas.microsoft.com/office/powerpoint/2010/main" val="1257496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6018C-05BB-C79E-7F27-8AB30159D55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206F806-7FAC-B76A-0F6A-BD4C5180068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767AE9D-5770-FA88-6EEC-88F21C875B4F}"/>
              </a:ext>
            </a:extLst>
          </p:cNvPr>
          <p:cNvSpPr>
            <a:spLocks noGrp="1"/>
          </p:cNvSpPr>
          <p:nvPr>
            <p:ph type="body" idx="1"/>
          </p:nvPr>
        </p:nvSpPr>
        <p:spPr/>
        <p:txBody>
          <a:bodyPr/>
          <a:lstStyle/>
          <a:p>
            <a:pPr>
              <a:buSzPts val="1000"/>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Motifs de déplacement</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Fréquents pour formation, courses, accompagnement de proches – Plus rares pour loisirs, sorties</a:t>
            </a: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rPr>
              <a:t>Différences significatives selon le genre, le statut socioéconomique, la détention du permis B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Différences selon le genre : Les femmes assument plus de déplacements domestiques, tandis que les hommes sortent davantage pour des loisirs ; elles sont autant détentrices que permis de conduire que les hommes mais sont beaucoup plus fréquemment passagères lors des déplacements en voiture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Influence du statut socio-économique : Les répondants détenteurs d’un diplôme belge et ceux qui bénéficient d’allocations de chômage ont une vie sociale plus active que les répondants non diplômés et que ceux dont le diplôme est étranger ;  </a:t>
            </a:r>
            <a:endParaRPr lang="fr-BE" sz="1300" dirty="0">
              <a:latin typeface="Times New Roman" panose="02020603050405020304" pitchFamily="18" charset="0"/>
              <a:ea typeface="Times New Roman" panose="02020603050405020304" pitchFamily="18" charset="0"/>
            </a:endParaRPr>
          </a:p>
          <a:p>
            <a:pPr marL="358090" indent="-358090">
              <a:buSzPts val="1000"/>
              <a:buFont typeface="Symbol" panose="05050102010706020507" pitchFamily="18" charset="2"/>
              <a:buChar char=""/>
              <a:tabLst>
                <a:tab pos="282494" algn="l"/>
                <a:tab pos="1187667" algn="l"/>
              </a:tabLst>
            </a:pPr>
            <a:r>
              <a:rPr lang="fr-BE" sz="1300" dirty="0">
                <a:latin typeface="Arial Nova Cond Light" panose="020B0306020202020204" pitchFamily="34" charset="0"/>
                <a:ea typeface="Times New Roman" panose="02020603050405020304" pitchFamily="18" charset="0"/>
                <a:cs typeface="Aptos" panose="020B0004020202020204" pitchFamily="34" charset="0"/>
              </a:rPr>
              <a:t>Impact du permis B : Les conducteurs se déplacent plus souvent pour les loisirs et les courses, contrairement aux non-détenteurs qui sont plus dépendants des transports en commun.</a:t>
            </a:r>
            <a:endParaRPr lang="fr-BE" sz="1300" dirty="0">
              <a:latin typeface="Times New Roman" panose="02020603050405020304" pitchFamily="18" charset="0"/>
              <a:ea typeface="Times New Roman" panose="02020603050405020304" pitchFamily="18" charset="0"/>
            </a:endParaRPr>
          </a:p>
          <a:p>
            <a:endParaRPr lang="fr-BE" dirty="0"/>
          </a:p>
        </p:txBody>
      </p:sp>
      <p:sp>
        <p:nvSpPr>
          <p:cNvPr id="4" name="Espace réservé du numéro de diapositive 3">
            <a:extLst>
              <a:ext uri="{FF2B5EF4-FFF2-40B4-BE49-F238E27FC236}">
                <a16:creationId xmlns:a16="http://schemas.microsoft.com/office/drawing/2014/main" id="{FCCF7125-8891-A275-A044-4311A11371C8}"/>
              </a:ext>
            </a:extLst>
          </p:cNvPr>
          <p:cNvSpPr>
            <a:spLocks noGrp="1"/>
          </p:cNvSpPr>
          <p:nvPr>
            <p:ph type="sldNum" sz="quarter" idx="5"/>
          </p:nvPr>
        </p:nvSpPr>
        <p:spPr/>
        <p:txBody>
          <a:bodyPr/>
          <a:lstStyle/>
          <a:p>
            <a:pPr>
              <a:defRPr/>
            </a:pPr>
            <a:fld id="{39403F83-C867-4D6B-B425-13FD86E3E8E9}" type="slidenum">
              <a:rPr lang="fr-BE" smtClean="0"/>
              <a:pPr>
                <a:defRPr/>
              </a:pPr>
              <a:t>15</a:t>
            </a:fld>
            <a:endParaRPr lang="fr-BE"/>
          </a:p>
        </p:txBody>
      </p:sp>
    </p:spTree>
    <p:extLst>
      <p:ext uri="{BB962C8B-B14F-4D97-AF65-F5344CB8AC3E}">
        <p14:creationId xmlns:p14="http://schemas.microsoft.com/office/powerpoint/2010/main" val="1863872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39403F83-C867-4D6B-B425-13FD86E3E8E9}" type="slidenum">
              <a:rPr lang="fr-BE" smtClean="0"/>
              <a:pPr>
                <a:defRPr/>
              </a:pPr>
              <a:t>16</a:t>
            </a:fld>
            <a:endParaRPr lang="fr-BE"/>
          </a:p>
        </p:txBody>
      </p:sp>
    </p:spTree>
    <p:extLst>
      <p:ext uri="{BB962C8B-B14F-4D97-AF65-F5344CB8AC3E}">
        <p14:creationId xmlns:p14="http://schemas.microsoft.com/office/powerpoint/2010/main" val="229683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3667431-E34F-4085-8553-82C9FAD53139}" type="slidenum">
              <a:rPr lang="fr-FR"/>
              <a:pPr>
                <a:defRPr/>
              </a:pPr>
              <a:t>‹N°›</a:t>
            </a:fld>
            <a:endParaRPr lang="fr-FR"/>
          </a:p>
        </p:txBody>
      </p:sp>
    </p:spTree>
    <p:extLst>
      <p:ext uri="{BB962C8B-B14F-4D97-AF65-F5344CB8AC3E}">
        <p14:creationId xmlns:p14="http://schemas.microsoft.com/office/powerpoint/2010/main" val="382456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7A04D15-8A1F-4BEB-B04B-118B9B434858}" type="slidenum">
              <a:rPr lang="fr-FR"/>
              <a:pPr>
                <a:defRPr/>
              </a:pPr>
              <a:t>‹N°›</a:t>
            </a:fld>
            <a:endParaRPr lang="fr-FR"/>
          </a:p>
        </p:txBody>
      </p:sp>
    </p:spTree>
    <p:extLst>
      <p:ext uri="{BB962C8B-B14F-4D97-AF65-F5344CB8AC3E}">
        <p14:creationId xmlns:p14="http://schemas.microsoft.com/office/powerpoint/2010/main" val="3047414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91332D5-28A3-4E20-A94D-15677BE43BD8}" type="slidenum">
              <a:rPr lang="fr-FR"/>
              <a:pPr>
                <a:defRPr/>
              </a:pPr>
              <a:t>‹N°›</a:t>
            </a:fld>
            <a:endParaRPr lang="fr-FR"/>
          </a:p>
        </p:txBody>
      </p:sp>
    </p:spTree>
    <p:extLst>
      <p:ext uri="{BB962C8B-B14F-4D97-AF65-F5344CB8AC3E}">
        <p14:creationId xmlns:p14="http://schemas.microsoft.com/office/powerpoint/2010/main" val="2352603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7930624-6306-4DDE-A1A0-2F06819443EE}" type="slidenum">
              <a:rPr lang="fr-FR"/>
              <a:pPr>
                <a:defRPr/>
              </a:pPr>
              <a:t>‹N°›</a:t>
            </a:fld>
            <a:endParaRPr lang="fr-FR"/>
          </a:p>
        </p:txBody>
      </p:sp>
    </p:spTree>
    <p:extLst>
      <p:ext uri="{BB962C8B-B14F-4D97-AF65-F5344CB8AC3E}">
        <p14:creationId xmlns:p14="http://schemas.microsoft.com/office/powerpoint/2010/main" val="3535334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96F940B-F185-4B79-A797-2618A5356698}" type="slidenum">
              <a:rPr lang="fr-FR"/>
              <a:pPr>
                <a:defRPr/>
              </a:pPr>
              <a:t>‹N°›</a:t>
            </a:fld>
            <a:endParaRPr lang="fr-FR"/>
          </a:p>
        </p:txBody>
      </p:sp>
    </p:spTree>
    <p:extLst>
      <p:ext uri="{BB962C8B-B14F-4D97-AF65-F5344CB8AC3E}">
        <p14:creationId xmlns:p14="http://schemas.microsoft.com/office/powerpoint/2010/main" val="288759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725E016-804F-4795-A4A4-06616A68E90C}" type="slidenum">
              <a:rPr lang="fr-FR"/>
              <a:pPr>
                <a:defRPr/>
              </a:pPr>
              <a:t>‹N°›</a:t>
            </a:fld>
            <a:endParaRPr lang="fr-FR"/>
          </a:p>
        </p:txBody>
      </p:sp>
    </p:spTree>
    <p:extLst>
      <p:ext uri="{BB962C8B-B14F-4D97-AF65-F5344CB8AC3E}">
        <p14:creationId xmlns:p14="http://schemas.microsoft.com/office/powerpoint/2010/main" val="89230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A46D319F-70C6-4E11-BF4C-FB6D653C851B}" type="slidenum">
              <a:rPr lang="fr-FR"/>
              <a:pPr>
                <a:defRPr/>
              </a:pPr>
              <a:t>‹N°›</a:t>
            </a:fld>
            <a:endParaRPr lang="fr-FR"/>
          </a:p>
        </p:txBody>
      </p:sp>
    </p:spTree>
    <p:extLst>
      <p:ext uri="{BB962C8B-B14F-4D97-AF65-F5344CB8AC3E}">
        <p14:creationId xmlns:p14="http://schemas.microsoft.com/office/powerpoint/2010/main" val="2569480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3"/>
          <p:cNvSpPr>
            <a:spLocks noGrp="1"/>
          </p:cNvSpPr>
          <p:nvPr>
            <p:ph type="dt" sz="half" idx="10"/>
          </p:nvPr>
        </p:nvSpPr>
        <p:spPr/>
        <p:txBody>
          <a:bodyPr/>
          <a:lstStyle>
            <a:lvl1pPr>
              <a:defRPr/>
            </a:lvl1pPr>
          </a:lstStyle>
          <a:p>
            <a:pPr>
              <a:defRPr/>
            </a:pPr>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E3339D2A-9CBA-4ADB-AB9F-A18726F5AD49}" type="slidenum">
              <a:rPr lang="fr-FR"/>
              <a:pPr>
                <a:defRPr/>
              </a:pPr>
              <a:t>‹N°›</a:t>
            </a:fld>
            <a:endParaRPr lang="fr-FR"/>
          </a:p>
        </p:txBody>
      </p:sp>
    </p:spTree>
    <p:extLst>
      <p:ext uri="{BB962C8B-B14F-4D97-AF65-F5344CB8AC3E}">
        <p14:creationId xmlns:p14="http://schemas.microsoft.com/office/powerpoint/2010/main" val="1706045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3A334706-4EAC-4B33-AAA8-21056492C6E3}" type="slidenum">
              <a:rPr lang="fr-FR"/>
              <a:pPr>
                <a:defRPr/>
              </a:pPr>
              <a:t>‹N°›</a:t>
            </a:fld>
            <a:endParaRPr lang="fr-FR"/>
          </a:p>
        </p:txBody>
      </p:sp>
    </p:spTree>
    <p:extLst>
      <p:ext uri="{BB962C8B-B14F-4D97-AF65-F5344CB8AC3E}">
        <p14:creationId xmlns:p14="http://schemas.microsoft.com/office/powerpoint/2010/main" val="106532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C48B751-B63C-4C74-BF83-9D068324ED4B}" type="slidenum">
              <a:rPr lang="fr-FR"/>
              <a:pPr>
                <a:defRPr/>
              </a:pPr>
              <a:t>‹N°›</a:t>
            </a:fld>
            <a:endParaRPr lang="fr-FR"/>
          </a:p>
        </p:txBody>
      </p:sp>
    </p:spTree>
    <p:extLst>
      <p:ext uri="{BB962C8B-B14F-4D97-AF65-F5344CB8AC3E}">
        <p14:creationId xmlns:p14="http://schemas.microsoft.com/office/powerpoint/2010/main" val="34924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a:t>Cliquez sur l'icône pour ajouter une image</a:t>
            </a:r>
            <a:endParaRPr lang="fr-BE"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12AC4D9-207F-4431-A1BE-224A7A0347BA}" type="slidenum">
              <a:rPr lang="fr-FR"/>
              <a:pPr>
                <a:defRPr/>
              </a:pPr>
              <a:t>‹N°›</a:t>
            </a:fld>
            <a:endParaRPr lang="fr-FR"/>
          </a:p>
        </p:txBody>
      </p:sp>
    </p:spTree>
    <p:extLst>
      <p:ext uri="{BB962C8B-B14F-4D97-AF65-F5344CB8AC3E}">
        <p14:creationId xmlns:p14="http://schemas.microsoft.com/office/powerpoint/2010/main" val="892627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endParaRPr lang="fr-BE" altLang="fr-F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fr-BE" alt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D09256C0-75A8-4E0E-A034-54303AF86DC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685800" y="1733550"/>
            <a:ext cx="7777163" cy="3600450"/>
          </a:xfrm>
        </p:spPr>
        <p:txBody>
          <a:bodyPr/>
          <a:lstStyle/>
          <a:p>
            <a:pPr algn="ctr">
              <a:buNone/>
            </a:pPr>
            <a:r>
              <a:rPr lang="fr-BE" sz="4000" dirty="0">
                <a:solidFill>
                  <a:schemeClr val="bg1"/>
                </a:solidFill>
                <a:effectLst/>
                <a:latin typeface="Rockwell" panose="02060603020205020403" pitchFamily="18" charset="0"/>
                <a:ea typeface="Times New Roman" panose="02020603050405020304" pitchFamily="18" charset="0"/>
              </a:rPr>
              <a:t>Sous les radars, la galère</a:t>
            </a:r>
          </a:p>
          <a:p>
            <a:pPr algn="ctr">
              <a:buNone/>
            </a:pPr>
            <a:r>
              <a:rPr lang="fr-FR" sz="2400" dirty="0">
                <a:solidFill>
                  <a:schemeClr val="bg1"/>
                </a:solidFill>
                <a:effectLst/>
                <a:latin typeface="+mj-lt"/>
                <a:ea typeface="Times New Roman" panose="02020603050405020304" pitchFamily="18" charset="0"/>
              </a:rPr>
              <a:t>Pratiques, ressources et problèmes de mobilité</a:t>
            </a:r>
            <a:endParaRPr lang="fr-BE" sz="2400" dirty="0">
              <a:solidFill>
                <a:schemeClr val="bg1"/>
              </a:solidFill>
              <a:effectLst/>
              <a:latin typeface="+mj-lt"/>
              <a:ea typeface="Times New Roman" panose="02020603050405020304" pitchFamily="18" charset="0"/>
            </a:endParaRPr>
          </a:p>
          <a:p>
            <a:pPr algn="ctr">
              <a:buNone/>
            </a:pPr>
            <a:r>
              <a:rPr lang="fr-FR" sz="2400" dirty="0">
                <a:solidFill>
                  <a:schemeClr val="bg1"/>
                </a:solidFill>
                <a:effectLst/>
                <a:latin typeface="+mj-lt"/>
                <a:ea typeface="Times New Roman" panose="02020603050405020304" pitchFamily="18" charset="0"/>
              </a:rPr>
              <a:t>des demandeurs d’emploi peu qualifiés en Wallonie</a:t>
            </a:r>
            <a:endParaRPr lang="fr-BE" sz="2400" dirty="0">
              <a:solidFill>
                <a:schemeClr val="bg1"/>
              </a:solidFill>
              <a:effectLst/>
              <a:latin typeface="+mj-lt"/>
              <a:ea typeface="Times New Roman" panose="02020603050405020304" pitchFamily="18" charset="0"/>
            </a:endParaRPr>
          </a:p>
          <a:p>
            <a:pPr algn="ctr">
              <a:buNone/>
            </a:pPr>
            <a:endParaRPr lang="fr-FR" sz="1800" dirty="0">
              <a:solidFill>
                <a:schemeClr val="bg1"/>
              </a:solidFill>
              <a:effectLst/>
              <a:latin typeface="Rockwell" panose="02060603020205020403" pitchFamily="18" charset="0"/>
              <a:ea typeface="Times New Roman" panose="02020603050405020304" pitchFamily="18" charset="0"/>
            </a:endParaRPr>
          </a:p>
          <a:p>
            <a:pPr algn="ctr">
              <a:buNone/>
            </a:pPr>
            <a:endParaRPr lang="fr-FR" sz="1800" dirty="0">
              <a:solidFill>
                <a:schemeClr val="bg1"/>
              </a:solidFill>
              <a:latin typeface="Rockwell" panose="02060603020205020403" pitchFamily="18" charset="0"/>
              <a:ea typeface="Times New Roman" panose="02020603050405020304" pitchFamily="18" charset="0"/>
            </a:endParaRPr>
          </a:p>
          <a:p>
            <a:pPr algn="ctr">
              <a:buNone/>
            </a:pPr>
            <a:r>
              <a:rPr lang="fr-FR" sz="1800" dirty="0">
                <a:solidFill>
                  <a:schemeClr val="bg1"/>
                </a:solidFill>
                <a:effectLst/>
                <a:latin typeface="Rockwell" panose="02060603020205020403" pitchFamily="18" charset="0"/>
                <a:ea typeface="Times New Roman" panose="02020603050405020304" pitchFamily="18" charset="0"/>
              </a:rPr>
              <a:t> </a:t>
            </a:r>
            <a:endParaRPr lang="fr-BE" sz="1800" dirty="0">
              <a:solidFill>
                <a:schemeClr val="bg1"/>
              </a:solidFill>
              <a:effectLst/>
              <a:latin typeface="Rockwell" panose="02060603020205020403" pitchFamily="18" charset="0"/>
              <a:ea typeface="Times New Roman" panose="02020603050405020304" pitchFamily="18" charset="0"/>
            </a:endParaRPr>
          </a:p>
          <a:p>
            <a:pPr algn="ctr">
              <a:buNone/>
            </a:pPr>
            <a:r>
              <a:rPr lang="fr-FR" sz="2000" dirty="0">
                <a:solidFill>
                  <a:schemeClr val="bg1"/>
                </a:solidFill>
                <a:effectLst/>
                <a:latin typeface="+mj-lt"/>
                <a:ea typeface="Times New Roman" panose="02020603050405020304" pitchFamily="18" charset="0"/>
              </a:rPr>
              <a:t>Résultats de l’étude Mob’ISP menée par la Fédération CAIPS</a:t>
            </a:r>
          </a:p>
          <a:p>
            <a:pPr algn="ctr">
              <a:buNone/>
            </a:pPr>
            <a:r>
              <a:rPr lang="fr-FR" sz="2000" dirty="0">
                <a:solidFill>
                  <a:schemeClr val="bg1"/>
                </a:solidFill>
                <a:effectLst/>
                <a:latin typeface="+mj-lt"/>
                <a:ea typeface="Times New Roman" panose="02020603050405020304" pitchFamily="18" charset="0"/>
              </a:rPr>
              <a:t>du 1</a:t>
            </a:r>
            <a:r>
              <a:rPr lang="fr-FR" sz="2000" baseline="30000" dirty="0">
                <a:solidFill>
                  <a:schemeClr val="bg1"/>
                </a:solidFill>
                <a:effectLst/>
                <a:latin typeface="+mj-lt"/>
                <a:ea typeface="Times New Roman" panose="02020603050405020304" pitchFamily="18" charset="0"/>
              </a:rPr>
              <a:t>er</a:t>
            </a:r>
            <a:r>
              <a:rPr lang="fr-FR" sz="2000" dirty="0">
                <a:solidFill>
                  <a:schemeClr val="bg1"/>
                </a:solidFill>
                <a:effectLst/>
                <a:latin typeface="+mj-lt"/>
                <a:ea typeface="Times New Roman" panose="02020603050405020304" pitchFamily="18" charset="0"/>
              </a:rPr>
              <a:t> avril 2023 au 30 novembre 2024</a:t>
            </a:r>
          </a:p>
          <a:p>
            <a:pPr algn="ctr">
              <a:buNone/>
            </a:pPr>
            <a:r>
              <a:rPr lang="fr-FR" sz="2000" dirty="0">
                <a:solidFill>
                  <a:schemeClr val="bg1"/>
                </a:solidFill>
                <a:latin typeface="+mj-lt"/>
                <a:ea typeface="Times New Roman" panose="02020603050405020304" pitchFamily="18" charset="0"/>
              </a:rPr>
              <a:t>avec le soutien de la Région wallonne</a:t>
            </a:r>
            <a:endParaRPr lang="fr-BE" sz="2000" dirty="0">
              <a:solidFill>
                <a:schemeClr val="bg1"/>
              </a:solidFill>
              <a:effectLst/>
              <a:latin typeface="+mj-lt"/>
              <a:ea typeface="Times New Roman" panose="02020603050405020304" pitchFamily="18" charset="0"/>
            </a:endParaRPr>
          </a:p>
        </p:txBody>
      </p:sp>
      <p:sp>
        <p:nvSpPr>
          <p:cNvPr id="4100" name="Rectangle 11"/>
          <p:cNvSpPr>
            <a:spLocks noChangeArrowheads="1"/>
          </p:cNvSpPr>
          <p:nvPr/>
        </p:nvSpPr>
        <p:spPr bwMode="auto">
          <a:xfrm>
            <a:off x="0" y="12382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fr-FR" altLang="fr-FR" sz="1800">
              <a:latin typeface="Arial" panose="020B0604020202020204" pitchFamily="34" charset="0"/>
            </a:endParaRPr>
          </a:p>
        </p:txBody>
      </p:sp>
      <p:pic>
        <p:nvPicPr>
          <p:cNvPr id="4101" name="Imag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6113038"/>
            <a:ext cx="723107" cy="62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e 1" descr="Une image contenant texte, Police, Graphique, conception&#10;&#10;Description générée automatiquement">
            <a:extLst>
              <a:ext uri="{FF2B5EF4-FFF2-40B4-BE49-F238E27FC236}">
                <a16:creationId xmlns:a16="http://schemas.microsoft.com/office/drawing/2014/main" id="{670F5A77-D952-C0C0-C740-D9F26770B708}"/>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8404150" y="5619750"/>
            <a:ext cx="547637" cy="986576"/>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30FFA2-C043-CDE0-0C47-F988CA5AC941}"/>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9E09984C-6243-577A-DA3E-DEA2D28EA624}"/>
              </a:ext>
            </a:extLst>
          </p:cNvPr>
          <p:cNvSpPr>
            <a:spLocks noGrp="1"/>
          </p:cNvSpPr>
          <p:nvPr>
            <p:ph type="sldNum" sz="quarter" idx="12"/>
          </p:nvPr>
        </p:nvSpPr>
        <p:spPr/>
        <p:txBody>
          <a:bodyPr/>
          <a:lstStyle/>
          <a:p>
            <a:pPr>
              <a:defRPr/>
            </a:pPr>
            <a:fld id="{F7930624-6306-4DDE-A1A0-2F06819443EE}" type="slidenum">
              <a:rPr lang="fr-FR" smtClean="0"/>
              <a:pPr>
                <a:defRPr/>
              </a:pPr>
              <a:t>10</a:t>
            </a:fld>
            <a:endParaRPr lang="fr-FR"/>
          </a:p>
        </p:txBody>
      </p:sp>
      <p:sp>
        <p:nvSpPr>
          <p:cNvPr id="6" name="Espace réservé du contenu 5">
            <a:extLst>
              <a:ext uri="{FF2B5EF4-FFF2-40B4-BE49-F238E27FC236}">
                <a16:creationId xmlns:a16="http://schemas.microsoft.com/office/drawing/2014/main" id="{E2D2E9EB-5D95-343E-CD2D-953ECA2FB5AB}"/>
              </a:ext>
            </a:extLst>
          </p:cNvPr>
          <p:cNvSpPr>
            <a:spLocks noGrp="1"/>
          </p:cNvSpPr>
          <p:nvPr>
            <p:ph idx="1"/>
          </p:nvPr>
        </p:nvSpPr>
        <p:spPr>
          <a:xfrm>
            <a:off x="445140" y="1338099"/>
            <a:ext cx="8229600" cy="5187245"/>
          </a:xfrm>
        </p:spPr>
        <p:txBody>
          <a:bodyPr/>
          <a:lstStyle/>
          <a:p>
            <a:pPr marL="0" indent="0">
              <a:buNone/>
            </a:pPr>
            <a:r>
              <a:rPr lang="fr-FR" altLang="fr-FR" sz="1600" b="1" dirty="0"/>
              <a:t>Par questionnaire (</a:t>
            </a:r>
            <a:r>
              <a:rPr lang="fr-BE" sz="1600" b="1" dirty="0"/>
              <a:t>32 questions en 9 chapitres / 499 répondants)</a:t>
            </a:r>
          </a:p>
          <a:p>
            <a:pPr marL="447675" lvl="0" indent="-273050"/>
            <a:r>
              <a:rPr lang="fr-BE" sz="1400" dirty="0"/>
              <a:t>pratiques de déplacement des répondants au quotidien </a:t>
            </a:r>
          </a:p>
          <a:p>
            <a:pPr marL="447675" lvl="0" indent="-273050"/>
            <a:r>
              <a:rPr lang="fr-BE" sz="1400" dirty="0"/>
              <a:t>motifs de leurs déplacements </a:t>
            </a:r>
          </a:p>
          <a:p>
            <a:pPr marL="447675" lvl="0" indent="-273050"/>
            <a:r>
              <a:rPr lang="fr-BE" sz="1400" dirty="0"/>
              <a:t>ressources des répondants pour effectuer leurs déplacements quotidiens </a:t>
            </a:r>
          </a:p>
          <a:p>
            <a:pPr marL="447675" lvl="0" indent="-273050"/>
            <a:r>
              <a:rPr lang="fr-BE" sz="1400" dirty="0"/>
              <a:t>difficultés de mobilité rencontrées </a:t>
            </a:r>
          </a:p>
          <a:p>
            <a:pPr marL="447675" lvl="0" indent="-273050"/>
            <a:r>
              <a:rPr lang="fr-BE" sz="1400" dirty="0"/>
              <a:t>représentations des répondants à propos des différents modes de transport  </a:t>
            </a:r>
          </a:p>
          <a:p>
            <a:pPr marL="447675" lvl="0" indent="-273050"/>
            <a:r>
              <a:rPr lang="fr-BE" sz="1400" dirty="0"/>
              <a:t>motifs de déplacements </a:t>
            </a:r>
          </a:p>
          <a:p>
            <a:pPr marL="447675" lvl="0" indent="-273050"/>
            <a:r>
              <a:rPr lang="fr-BE" sz="1400" dirty="0"/>
              <a:t>proximité géographique de services essentiels: ressentis et attentes des répondants</a:t>
            </a:r>
          </a:p>
          <a:p>
            <a:pPr marL="447675" lvl="0" indent="-273050"/>
            <a:r>
              <a:rPr lang="fr-BE" sz="1400" dirty="0"/>
              <a:t>renoncements entraînés par des difficultés de mobilité</a:t>
            </a:r>
          </a:p>
          <a:p>
            <a:pPr marL="447675" lvl="0" indent="-273050"/>
            <a:r>
              <a:rPr lang="fr-BE" sz="1400" dirty="0"/>
              <a:t>données sociodémographiques</a:t>
            </a:r>
            <a:endParaRPr lang="fr-BE" sz="1800" dirty="0"/>
          </a:p>
          <a:p>
            <a:pPr marL="0" indent="0">
              <a:buNone/>
            </a:pPr>
            <a:r>
              <a:rPr lang="fr-BE" altLang="fr-FR" sz="1600" b="1" dirty="0"/>
              <a:t>Par focus-groupes en CISP (64 stagiaires)</a:t>
            </a:r>
          </a:p>
          <a:p>
            <a:pPr marL="447675" indent="-273050"/>
            <a:r>
              <a:rPr lang="fr-BE" altLang="fr-FR" sz="1400" dirty="0"/>
              <a:t>Exemples de difficultés concrètes</a:t>
            </a:r>
          </a:p>
          <a:p>
            <a:pPr marL="447675" indent="-273050"/>
            <a:r>
              <a:rPr lang="fr-BE" altLang="fr-FR" sz="1400" dirty="0"/>
              <a:t>Exemples de solutions effectives</a:t>
            </a:r>
          </a:p>
          <a:p>
            <a:pPr marL="447675" indent="-273050"/>
            <a:r>
              <a:rPr lang="fr-BE" altLang="fr-FR" sz="1400" dirty="0"/>
              <a:t>Solutions souhaitées</a:t>
            </a:r>
          </a:p>
          <a:p>
            <a:pPr marL="0" indent="0">
              <a:buNone/>
            </a:pPr>
            <a:r>
              <a:rPr lang="fr-BE" altLang="fr-FR" sz="1600" b="1" dirty="0"/>
              <a:t>Par entretiens et focus-groupes avec des professionnels (</a:t>
            </a:r>
            <a:r>
              <a:rPr lang="fr-BE" altLang="fr-FR" sz="1600" b="1" dirty="0">
                <a:highlight>
                  <a:srgbClr val="FFFF00"/>
                </a:highlight>
              </a:rPr>
              <a:t>NN</a:t>
            </a:r>
            <a:r>
              <a:rPr lang="fr-BE" altLang="fr-FR" sz="1600" b="1" dirty="0"/>
              <a:t> représentants d’associations, de CPAS et d’administrations)</a:t>
            </a:r>
          </a:p>
          <a:p>
            <a:pPr marL="447675" indent="-273050"/>
            <a:r>
              <a:rPr lang="fr-FR" altLang="fr-FR" sz="1400" dirty="0"/>
              <a:t>Mécanismes excluants actuels en matière de mobilité</a:t>
            </a:r>
          </a:p>
          <a:p>
            <a:pPr marL="447675" indent="-273050"/>
            <a:r>
              <a:rPr lang="fr-FR" altLang="fr-FR" sz="1400" dirty="0"/>
              <a:t>Mécanismes correcteurs existants ou souhaitables pour une mobilité accessible à tous</a:t>
            </a:r>
          </a:p>
          <a:p>
            <a:pPr marL="0" indent="0">
              <a:buNone/>
            </a:pPr>
            <a:endParaRPr lang="fr-FR" altLang="fr-FR" sz="1600" b="1" dirty="0"/>
          </a:p>
          <a:p>
            <a:pPr marL="0" indent="0">
              <a:buNone/>
            </a:pPr>
            <a:endParaRPr lang="fr-FR" altLang="fr-FR" sz="1600" b="1" dirty="0"/>
          </a:p>
          <a:p>
            <a:pPr marL="0" indent="0">
              <a:buNone/>
            </a:pPr>
            <a:endParaRPr lang="fr-FR" altLang="fr-FR" sz="1600" b="1" dirty="0"/>
          </a:p>
          <a:p>
            <a:pPr marL="0" indent="0">
              <a:buNone/>
            </a:pPr>
            <a:endParaRPr lang="fr-FR" altLang="fr-FR" sz="1600" b="1" dirty="0"/>
          </a:p>
          <a:p>
            <a:pPr marL="0" indent="0">
              <a:buNone/>
            </a:pPr>
            <a:endParaRPr lang="fr-FR" altLang="fr-FR" sz="1600" b="1" dirty="0"/>
          </a:p>
          <a:p>
            <a:pPr marL="0" indent="0">
              <a:buNone/>
            </a:pPr>
            <a:endParaRPr lang="fr-FR" altLang="fr-FR" sz="1600" b="1" dirty="0"/>
          </a:p>
          <a:p>
            <a:pPr marL="0" indent="0">
              <a:buNone/>
            </a:pPr>
            <a:endParaRPr lang="fr-FR" altLang="fr-FR" sz="1600" b="1" dirty="0"/>
          </a:p>
        </p:txBody>
      </p:sp>
      <p:sp>
        <p:nvSpPr>
          <p:cNvPr id="3" name="Titre 1">
            <a:extLst>
              <a:ext uri="{FF2B5EF4-FFF2-40B4-BE49-F238E27FC236}">
                <a16:creationId xmlns:a16="http://schemas.microsoft.com/office/drawing/2014/main" id="{7BD0C382-648C-88BA-8738-EC5C19ADD979}"/>
              </a:ext>
            </a:extLst>
          </p:cNvPr>
          <p:cNvSpPr txBox="1">
            <a:spLocks noGrp="1"/>
          </p:cNvSpPr>
          <p:nvPr>
            <p:ph type="title"/>
          </p:nvPr>
        </p:nvSpPr>
        <p:spPr>
          <a:xfrm>
            <a:off x="457200" y="548680"/>
            <a:ext cx="8229600" cy="58477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BE" sz="3200" dirty="0">
                <a:solidFill>
                  <a:srgbClr val="800000"/>
                </a:solidFill>
                <a:latin typeface="Rockwell" panose="02060603020205020403" pitchFamily="18" charset="0"/>
                <a:ea typeface="+mj-ea"/>
                <a:cs typeface="+mj-cs"/>
              </a:rPr>
              <a:t>DONNEES COLLECTEES</a:t>
            </a:r>
          </a:p>
        </p:txBody>
      </p:sp>
    </p:spTree>
    <p:extLst>
      <p:ext uri="{BB962C8B-B14F-4D97-AF65-F5344CB8AC3E}">
        <p14:creationId xmlns:p14="http://schemas.microsoft.com/office/powerpoint/2010/main" val="290640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0A5E98-9013-B094-EB71-12402263C33F}"/>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C03C729-CDF5-696A-A942-029753E89118}"/>
              </a:ext>
            </a:extLst>
          </p:cNvPr>
          <p:cNvSpPr>
            <a:spLocks noGrp="1"/>
          </p:cNvSpPr>
          <p:nvPr>
            <p:ph type="sldNum" sz="quarter" idx="12"/>
          </p:nvPr>
        </p:nvSpPr>
        <p:spPr/>
        <p:txBody>
          <a:bodyPr/>
          <a:lstStyle/>
          <a:p>
            <a:pPr>
              <a:defRPr/>
            </a:pPr>
            <a:fld id="{F7930624-6306-4DDE-A1A0-2F06819443EE}" type="slidenum">
              <a:rPr lang="fr-FR" smtClean="0"/>
              <a:pPr>
                <a:defRPr/>
              </a:pPr>
              <a:t>11</a:t>
            </a:fld>
            <a:endParaRPr lang="fr-FR"/>
          </a:p>
        </p:txBody>
      </p:sp>
      <p:sp>
        <p:nvSpPr>
          <p:cNvPr id="6" name="Espace réservé du contenu 5">
            <a:extLst>
              <a:ext uri="{FF2B5EF4-FFF2-40B4-BE49-F238E27FC236}">
                <a16:creationId xmlns:a16="http://schemas.microsoft.com/office/drawing/2014/main" id="{84358D28-1890-3BB8-7750-40E806281EB6}"/>
              </a:ext>
            </a:extLst>
          </p:cNvPr>
          <p:cNvSpPr>
            <a:spLocks noGrp="1"/>
          </p:cNvSpPr>
          <p:nvPr>
            <p:ph idx="1"/>
          </p:nvPr>
        </p:nvSpPr>
        <p:spPr>
          <a:xfrm>
            <a:off x="438094" y="1412776"/>
            <a:ext cx="8229600" cy="5018251"/>
          </a:xfrm>
        </p:spPr>
        <p:txBody>
          <a:bodyPr/>
          <a:lstStyle/>
          <a:p>
            <a:pPr marL="447675" indent="-273050"/>
            <a:r>
              <a:rPr lang="fr-BE" sz="2000" dirty="0"/>
              <a:t>Traitement </a:t>
            </a:r>
            <a:r>
              <a:rPr lang="fr-BE" sz="2000" b="1" dirty="0"/>
              <a:t>univarié</a:t>
            </a:r>
            <a:r>
              <a:rPr lang="fr-BE" sz="2000" dirty="0"/>
              <a:t> (« tris à plat ») </a:t>
            </a:r>
          </a:p>
          <a:p>
            <a:pPr marL="447675" indent="-273050"/>
            <a:r>
              <a:rPr lang="fr-BE" sz="2000" dirty="0"/>
              <a:t>Analyse </a:t>
            </a:r>
            <a:r>
              <a:rPr lang="fr-BE" sz="2000" b="1" dirty="0"/>
              <a:t>multivariée</a:t>
            </a:r>
            <a:r>
              <a:rPr lang="fr-BE" sz="2000" dirty="0"/>
              <a:t> (âge, genre, situation financière, formation suivie, etc.)</a:t>
            </a:r>
          </a:p>
          <a:p>
            <a:pPr marL="447675" indent="-273050"/>
            <a:r>
              <a:rPr lang="fr-BE" sz="2000" dirty="0"/>
              <a:t>Analyse </a:t>
            </a:r>
            <a:r>
              <a:rPr lang="fr-BE" sz="2000" b="1" dirty="0"/>
              <a:t>comparative</a:t>
            </a:r>
            <a:r>
              <a:rPr lang="fr-BE" sz="2000" dirty="0"/>
              <a:t> (Mob’ISP vs MOBWAL)</a:t>
            </a:r>
          </a:p>
          <a:p>
            <a:pPr marL="447675" indent="-273050"/>
            <a:r>
              <a:rPr lang="fr-BE" sz="2000" dirty="0"/>
              <a:t>Analyse </a:t>
            </a:r>
            <a:r>
              <a:rPr lang="fr-BE" sz="2000" b="1" dirty="0"/>
              <a:t>indicielle</a:t>
            </a:r>
            <a:r>
              <a:rPr lang="fr-BE" sz="2000" dirty="0"/>
              <a:t> </a:t>
            </a:r>
          </a:p>
          <a:p>
            <a:pPr marL="847725" lvl="2" indent="-273050"/>
            <a:r>
              <a:rPr lang="fr-BE" sz="2000" dirty="0"/>
              <a:t>Indice d’intensité des déplacements</a:t>
            </a:r>
          </a:p>
          <a:p>
            <a:pPr marL="847725" lvl="2" indent="-273050"/>
            <a:r>
              <a:rPr lang="fr-BE" sz="2000" dirty="0"/>
              <a:t>Indice d’accès aux moyens de transport</a:t>
            </a:r>
          </a:p>
          <a:p>
            <a:pPr marL="847725" lvl="2" indent="-273050"/>
            <a:r>
              <a:rPr lang="fr-BE" sz="2000" dirty="0"/>
              <a:t>Indice de difficulté et renoncements</a:t>
            </a:r>
            <a:endParaRPr lang="fr-BE" altLang="fr-FR" sz="2000"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p:txBody>
      </p:sp>
      <p:sp>
        <p:nvSpPr>
          <p:cNvPr id="3" name="Titre 1">
            <a:extLst>
              <a:ext uri="{FF2B5EF4-FFF2-40B4-BE49-F238E27FC236}">
                <a16:creationId xmlns:a16="http://schemas.microsoft.com/office/drawing/2014/main" id="{616F36F2-6E09-86E3-14C3-E2983D95D666}"/>
              </a:ext>
            </a:extLst>
          </p:cNvPr>
          <p:cNvSpPr txBox="1">
            <a:spLocks noGrp="1"/>
          </p:cNvSpPr>
          <p:nvPr>
            <p:ph type="title"/>
          </p:nvPr>
        </p:nvSpPr>
        <p:spPr>
          <a:xfrm>
            <a:off x="457200" y="548680"/>
            <a:ext cx="8229600" cy="58477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3200" dirty="0">
                <a:solidFill>
                  <a:srgbClr val="800000"/>
                </a:solidFill>
                <a:latin typeface="Rockwell" panose="02060603020205020403" pitchFamily="18" charset="0"/>
                <a:ea typeface="+mj-ea"/>
                <a:cs typeface="+mj-cs"/>
              </a:rPr>
              <a:t>ANALYSES MENEES</a:t>
            </a:r>
            <a:endParaRPr lang="fr-BE" sz="32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3967123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D066F-3689-1897-A20C-729456342771}"/>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B15ED37F-BD0A-C23F-821D-4427AB894306}"/>
              </a:ext>
            </a:extLst>
          </p:cNvPr>
          <p:cNvSpPr>
            <a:spLocks noGrp="1"/>
          </p:cNvSpPr>
          <p:nvPr>
            <p:ph type="body" idx="1"/>
          </p:nvPr>
        </p:nvSpPr>
        <p:spPr/>
        <p:txBody>
          <a:bodyPr/>
          <a:lstStyle/>
          <a:p>
            <a:r>
              <a:rPr lang="fr-BE" sz="4400" dirty="0">
                <a:solidFill>
                  <a:schemeClr val="bg1"/>
                </a:solidFill>
                <a:latin typeface="Rockwell" panose="02060603020205020403" pitchFamily="18" charset="0"/>
              </a:rPr>
              <a:t>Résultats</a:t>
            </a:r>
          </a:p>
        </p:txBody>
      </p:sp>
      <p:sp>
        <p:nvSpPr>
          <p:cNvPr id="4" name="Espace réservé du numéro de diapositive 3">
            <a:extLst>
              <a:ext uri="{FF2B5EF4-FFF2-40B4-BE49-F238E27FC236}">
                <a16:creationId xmlns:a16="http://schemas.microsoft.com/office/drawing/2014/main" id="{334992D0-0243-22BC-F5A3-91442E920637}"/>
              </a:ext>
            </a:extLst>
          </p:cNvPr>
          <p:cNvSpPr>
            <a:spLocks noGrp="1"/>
          </p:cNvSpPr>
          <p:nvPr>
            <p:ph type="sldNum" sz="quarter" idx="12"/>
          </p:nvPr>
        </p:nvSpPr>
        <p:spPr/>
        <p:txBody>
          <a:bodyPr/>
          <a:lstStyle/>
          <a:p>
            <a:pPr>
              <a:defRPr/>
            </a:pPr>
            <a:fld id="{C96F940B-F185-4B79-A797-2618A5356698}" type="slidenum">
              <a:rPr lang="fr-FR" smtClean="0"/>
              <a:pPr>
                <a:defRPr/>
              </a:pPr>
              <a:t>12</a:t>
            </a:fld>
            <a:endParaRPr lang="fr-FR"/>
          </a:p>
        </p:txBody>
      </p:sp>
    </p:spTree>
    <p:extLst>
      <p:ext uri="{BB962C8B-B14F-4D97-AF65-F5344CB8AC3E}">
        <p14:creationId xmlns:p14="http://schemas.microsoft.com/office/powerpoint/2010/main" val="283434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AF0A92-A2ED-67FD-3BAC-9EF0775067CF}"/>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FBCFAE1-9007-AE3E-11C2-4B009062427D}"/>
              </a:ext>
            </a:extLst>
          </p:cNvPr>
          <p:cNvSpPr>
            <a:spLocks noGrp="1"/>
          </p:cNvSpPr>
          <p:nvPr>
            <p:ph type="sldNum" sz="quarter" idx="12"/>
          </p:nvPr>
        </p:nvSpPr>
        <p:spPr/>
        <p:txBody>
          <a:bodyPr/>
          <a:lstStyle/>
          <a:p>
            <a:pPr>
              <a:defRPr/>
            </a:pPr>
            <a:fld id="{F7930624-6306-4DDE-A1A0-2F06819443EE}" type="slidenum">
              <a:rPr lang="fr-FR" smtClean="0"/>
              <a:pPr>
                <a:defRPr/>
              </a:pPr>
              <a:t>13</a:t>
            </a:fld>
            <a:endParaRPr lang="fr-FR"/>
          </a:p>
        </p:txBody>
      </p:sp>
      <p:sp>
        <p:nvSpPr>
          <p:cNvPr id="6" name="Espace réservé du contenu 5">
            <a:extLst>
              <a:ext uri="{FF2B5EF4-FFF2-40B4-BE49-F238E27FC236}">
                <a16:creationId xmlns:a16="http://schemas.microsoft.com/office/drawing/2014/main" id="{A124D66A-5612-DE10-5B6D-3B974C04ED4C}"/>
              </a:ext>
            </a:extLst>
          </p:cNvPr>
          <p:cNvSpPr>
            <a:spLocks noGrp="1"/>
          </p:cNvSpPr>
          <p:nvPr>
            <p:ph idx="1"/>
          </p:nvPr>
        </p:nvSpPr>
        <p:spPr>
          <a:xfrm>
            <a:off x="575555" y="1338099"/>
            <a:ext cx="8229600" cy="5018251"/>
          </a:xfrm>
        </p:spPr>
        <p:txBody>
          <a:bodyPr/>
          <a:lstStyle/>
          <a:p>
            <a:pPr marL="0" indent="0">
              <a:buNone/>
            </a:pPr>
            <a:r>
              <a:rPr lang="fr-FR" altLang="fr-FR" sz="2400" b="1" dirty="0"/>
              <a:t>Usage des différents modes de transport</a:t>
            </a:r>
          </a:p>
          <a:p>
            <a:pPr marL="87313" indent="0">
              <a:spcBef>
                <a:spcPts val="600"/>
              </a:spcBef>
              <a:buNone/>
            </a:pPr>
            <a:r>
              <a:rPr lang="fr-FR" altLang="fr-FR" sz="1600" i="1" dirty="0"/>
              <a:t>*</a:t>
            </a:r>
            <a:r>
              <a:rPr lang="fr-FR" altLang="fr-FR" sz="1600" i="1" dirty="0" err="1"/>
              <a:t>Mobwal</a:t>
            </a:r>
            <a:r>
              <a:rPr lang="fr-FR" altLang="fr-FR" sz="1600" i="1" dirty="0"/>
              <a:t> : étude IWEPS 2017, n = 1299, échantillon représentatif de la population wallonne</a:t>
            </a:r>
          </a:p>
          <a:p>
            <a:pPr marL="87313" indent="0">
              <a:spcBef>
                <a:spcPts val="600"/>
              </a:spcBef>
              <a:buNone/>
            </a:pPr>
            <a:r>
              <a:rPr lang="fr-FR" altLang="fr-FR" sz="1600" i="1" dirty="0"/>
              <a:t>**</a:t>
            </a:r>
            <a:r>
              <a:rPr lang="fr-FR" altLang="fr-FR" sz="1600" i="1" dirty="0" err="1"/>
              <a:t>Mob’ISP</a:t>
            </a:r>
            <a:r>
              <a:rPr lang="fr-FR" altLang="fr-FR" sz="1600" i="1" dirty="0"/>
              <a:t> : étude CAIPS 2023-2024, n = 498, échantillon représentatif du public CISP</a:t>
            </a:r>
          </a:p>
          <a:p>
            <a:pPr marL="0" indent="0">
              <a:buNone/>
            </a:pPr>
            <a:endParaRPr lang="fr-FR" altLang="fr-FR" sz="2400" b="1" i="1" dirty="0"/>
          </a:p>
          <a:p>
            <a:pPr marL="0" indent="0">
              <a:buNone/>
            </a:pPr>
            <a:endParaRPr lang="fr-FR" altLang="fr-FR" sz="2400" b="1" i="1" dirty="0"/>
          </a:p>
          <a:p>
            <a:pPr marL="0" indent="0">
              <a:buNone/>
            </a:pPr>
            <a:endParaRPr lang="fr-FR" altLang="fr-FR" sz="2400" b="1" i="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r>
              <a:rPr lang="fr-FR" altLang="fr-FR" sz="1800" i="1" dirty="0">
                <a:highlight>
                  <a:srgbClr val="00FFFF"/>
                </a:highlight>
              </a:rPr>
              <a:t>Lecture</a:t>
            </a:r>
            <a:r>
              <a:rPr lang="fr-FR" altLang="fr-FR" sz="1800" i="1" dirty="0"/>
              <a:t> : 58% des répondants Mob’ISP se déplacent fréquemment en bus, contre 15% des répondants </a:t>
            </a:r>
            <a:r>
              <a:rPr lang="fr-FR" altLang="fr-FR" sz="1800" i="1" dirty="0" err="1"/>
              <a:t>Mobwal</a:t>
            </a:r>
            <a:r>
              <a:rPr lang="fr-FR" altLang="fr-FR" sz="1800" i="1" dirty="0"/>
              <a:t>) ; 32% des stagiaires CISP se déplacent en bus tous les jours vs 8% des wallons en âge de travailler.</a:t>
            </a:r>
            <a:endParaRPr lang="fr-FR" altLang="fr-FR" sz="1800" b="1" dirty="0"/>
          </a:p>
          <a:p>
            <a:pPr marL="0" indent="0">
              <a:buNone/>
            </a:pPr>
            <a:endParaRPr lang="fr-FR" altLang="fr-FR" sz="1800" b="1" dirty="0"/>
          </a:p>
          <a:p>
            <a:pPr marL="87313" indent="0">
              <a:spcBef>
                <a:spcPts val="600"/>
              </a:spcBef>
              <a:buNone/>
            </a:pPr>
            <a:endParaRPr lang="fr-FR" altLang="fr-FR" sz="1600" i="1" dirty="0"/>
          </a:p>
        </p:txBody>
      </p:sp>
      <p:sp>
        <p:nvSpPr>
          <p:cNvPr id="3" name="Titre 1">
            <a:extLst>
              <a:ext uri="{FF2B5EF4-FFF2-40B4-BE49-F238E27FC236}">
                <a16:creationId xmlns:a16="http://schemas.microsoft.com/office/drawing/2014/main" id="{8137266D-0B08-CE90-98C6-7FAF6DE9C7C7}"/>
              </a:ext>
            </a:extLst>
          </p:cNvPr>
          <p:cNvSpPr txBox="1">
            <a:spLocks noGrp="1"/>
          </p:cNvSpPr>
          <p:nvPr>
            <p:ph type="title"/>
          </p:nvPr>
        </p:nvSpPr>
        <p:spPr>
          <a:xfrm>
            <a:off x="457200" y="548680"/>
            <a:ext cx="8229600" cy="58477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3200" dirty="0">
                <a:solidFill>
                  <a:srgbClr val="800000"/>
                </a:solidFill>
                <a:latin typeface="Rockwell" panose="02060603020205020403" pitchFamily="18" charset="0"/>
                <a:ea typeface="+mj-ea"/>
                <a:cs typeface="+mj-cs"/>
              </a:rPr>
              <a:t>PRATIQUES DE MOBILITE</a:t>
            </a:r>
            <a:endParaRPr lang="fr-BE" sz="3200" dirty="0">
              <a:solidFill>
                <a:srgbClr val="800000"/>
              </a:solidFill>
              <a:latin typeface="Rockwell" panose="02060603020205020403" pitchFamily="18" charset="0"/>
              <a:ea typeface="+mj-ea"/>
              <a:cs typeface="+mj-cs"/>
            </a:endParaRPr>
          </a:p>
        </p:txBody>
      </p:sp>
      <p:graphicFrame>
        <p:nvGraphicFramePr>
          <p:cNvPr id="2" name="Tableau 1">
            <a:extLst>
              <a:ext uri="{FF2B5EF4-FFF2-40B4-BE49-F238E27FC236}">
                <a16:creationId xmlns:a16="http://schemas.microsoft.com/office/drawing/2014/main" id="{BD3C9721-66D4-8DA4-AA4D-6282BF9F0A6E}"/>
              </a:ext>
            </a:extLst>
          </p:cNvPr>
          <p:cNvGraphicFramePr>
            <a:graphicFrameLocks noGrp="1"/>
          </p:cNvGraphicFramePr>
          <p:nvPr>
            <p:extLst>
              <p:ext uri="{D42A27DB-BD31-4B8C-83A1-F6EECF244321}">
                <p14:modId xmlns:p14="http://schemas.microsoft.com/office/powerpoint/2010/main" val="3509756110"/>
              </p:ext>
            </p:extLst>
          </p:nvPr>
        </p:nvGraphicFramePr>
        <p:xfrm>
          <a:off x="575555" y="2551824"/>
          <a:ext cx="7992890" cy="2590800"/>
        </p:xfrm>
        <a:graphic>
          <a:graphicData uri="http://schemas.openxmlformats.org/drawingml/2006/table">
            <a:tbl>
              <a:tblPr firstRow="1" bandRow="1">
                <a:tableStyleId>{5C22544A-7EE6-4342-B048-85BDC9FD1C3A}</a:tableStyleId>
              </a:tblPr>
              <a:tblGrid>
                <a:gridCol w="1440160">
                  <a:extLst>
                    <a:ext uri="{9D8B030D-6E8A-4147-A177-3AD203B41FA5}">
                      <a16:colId xmlns:a16="http://schemas.microsoft.com/office/drawing/2014/main" val="1708068372"/>
                    </a:ext>
                  </a:extLst>
                </a:gridCol>
                <a:gridCol w="936105">
                  <a:extLst>
                    <a:ext uri="{9D8B030D-6E8A-4147-A177-3AD203B41FA5}">
                      <a16:colId xmlns:a16="http://schemas.microsoft.com/office/drawing/2014/main" val="1870939629"/>
                    </a:ext>
                  </a:extLst>
                </a:gridCol>
                <a:gridCol w="1056176">
                  <a:extLst>
                    <a:ext uri="{9D8B030D-6E8A-4147-A177-3AD203B41FA5}">
                      <a16:colId xmlns:a16="http://schemas.microsoft.com/office/drawing/2014/main" val="2787147003"/>
                    </a:ext>
                  </a:extLst>
                </a:gridCol>
                <a:gridCol w="239969">
                  <a:extLst>
                    <a:ext uri="{9D8B030D-6E8A-4147-A177-3AD203B41FA5}">
                      <a16:colId xmlns:a16="http://schemas.microsoft.com/office/drawing/2014/main" val="2308065612"/>
                    </a:ext>
                  </a:extLst>
                </a:gridCol>
                <a:gridCol w="1080120">
                  <a:extLst>
                    <a:ext uri="{9D8B030D-6E8A-4147-A177-3AD203B41FA5}">
                      <a16:colId xmlns:a16="http://schemas.microsoft.com/office/drawing/2014/main" val="2022660227"/>
                    </a:ext>
                  </a:extLst>
                </a:gridCol>
                <a:gridCol w="1080120">
                  <a:extLst>
                    <a:ext uri="{9D8B030D-6E8A-4147-A177-3AD203B41FA5}">
                      <a16:colId xmlns:a16="http://schemas.microsoft.com/office/drawing/2014/main" val="3146996175"/>
                    </a:ext>
                  </a:extLst>
                </a:gridCol>
                <a:gridCol w="1080120">
                  <a:extLst>
                    <a:ext uri="{9D8B030D-6E8A-4147-A177-3AD203B41FA5}">
                      <a16:colId xmlns:a16="http://schemas.microsoft.com/office/drawing/2014/main" val="1323896269"/>
                    </a:ext>
                  </a:extLst>
                </a:gridCol>
                <a:gridCol w="1080120">
                  <a:extLst>
                    <a:ext uri="{9D8B030D-6E8A-4147-A177-3AD203B41FA5}">
                      <a16:colId xmlns:a16="http://schemas.microsoft.com/office/drawing/2014/main" val="549557821"/>
                    </a:ext>
                  </a:extLst>
                </a:gridCol>
              </a:tblGrid>
              <a:tr h="266115">
                <a:tc>
                  <a:txBody>
                    <a:bodyPr/>
                    <a:lstStyle/>
                    <a:p>
                      <a:endParaRPr lang="fr-BE" sz="1400" dirty="0"/>
                    </a:p>
                  </a:txBody>
                  <a:tcPr>
                    <a:lnL w="12700" cap="flat" cmpd="sng" algn="ctr">
                      <a:solidFill>
                        <a:schemeClr val="accent1">
                          <a:lumMod val="20000"/>
                          <a:lumOff val="80000"/>
                        </a:schemeClr>
                      </a:solidFill>
                      <a:prstDash val="solid"/>
                      <a:round/>
                      <a:headEnd type="none" w="med" len="med"/>
                      <a:tailEnd type="none" w="med" len="med"/>
                    </a:lnL>
                    <a:lnT w="12700" cap="flat" cmpd="sng" algn="ctr">
                      <a:solidFill>
                        <a:schemeClr val="accent1">
                          <a:lumMod val="20000"/>
                          <a:lumOff val="80000"/>
                        </a:schemeClr>
                      </a:solidFill>
                      <a:prstDash val="solid"/>
                      <a:round/>
                      <a:headEnd type="none" w="med" len="med"/>
                      <a:tailEnd type="none" w="med" len="med"/>
                    </a:lnT>
                    <a:solidFill>
                      <a:schemeClr val="bg1"/>
                    </a:solidFill>
                  </a:tcPr>
                </a:tc>
                <a:tc gridSpan="2">
                  <a:txBody>
                    <a:bodyPr/>
                    <a:lstStyle/>
                    <a:p>
                      <a:pPr algn="ctr"/>
                      <a:r>
                        <a:rPr lang="fr-BE" sz="1400" b="1" dirty="0"/>
                        <a:t>USAGE FREQUENT</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tc>
                  <a:txBody>
                    <a:bodyPr/>
                    <a:lstStyle/>
                    <a:p>
                      <a:pPr algn="ctr"/>
                      <a:endParaRPr lang="fr-BE" sz="1400" b="1" dirty="0"/>
                    </a:p>
                  </a:txBody>
                  <a:tcPr>
                    <a:lnT w="12700" cap="flat" cmpd="sng" algn="ctr">
                      <a:solidFill>
                        <a:schemeClr val="accent1">
                          <a:lumMod val="20000"/>
                          <a:lumOff val="80000"/>
                        </a:schemeClr>
                      </a:solidFill>
                      <a:prstDash val="solid"/>
                      <a:round/>
                      <a:headEnd type="none" w="med" len="med"/>
                      <a:tailEnd type="none" w="med" len="med"/>
                    </a:lnT>
                    <a:solidFill>
                      <a:schemeClr val="bg1"/>
                    </a:solidFill>
                  </a:tcPr>
                </a:tc>
                <a:tc gridSpan="2">
                  <a:txBody>
                    <a:bodyPr/>
                    <a:lstStyle/>
                    <a:p>
                      <a:pPr algn="ctr"/>
                      <a:r>
                        <a:rPr lang="fr-BE" sz="1400" b="1" dirty="0"/>
                        <a:t>… DONT HEBDO</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tc gridSpan="2">
                  <a:txBody>
                    <a:bodyPr/>
                    <a:lstStyle/>
                    <a:p>
                      <a:pPr algn="ctr"/>
                      <a:r>
                        <a:rPr lang="fr-BE" sz="1400" b="1" dirty="0"/>
                        <a:t>DONT QUOTIDIEN</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extLst>
                  <a:ext uri="{0D108BD9-81ED-4DB2-BD59-A6C34878D82A}">
                    <a16:rowId xmlns:a16="http://schemas.microsoft.com/office/drawing/2014/main" val="3036435310"/>
                  </a:ext>
                </a:extLst>
              </a:tr>
              <a:tr h="266115">
                <a:tc>
                  <a:txBody>
                    <a:bodyPr/>
                    <a:lstStyle/>
                    <a:p>
                      <a:endParaRPr lang="fr-BE" sz="1400" dirty="0"/>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200" b="1" dirty="0"/>
                        <a:t>MOBWAL*</a:t>
                      </a:r>
                    </a:p>
                  </a:txBody>
                  <a:tcPr anchor="ctr">
                    <a:solidFill>
                      <a:schemeClr val="accent1">
                        <a:lumMod val="20000"/>
                        <a:lumOff val="80000"/>
                      </a:schemeClr>
                    </a:solidFill>
                  </a:tcPr>
                </a:tc>
                <a:tc>
                  <a:txBody>
                    <a:bodyPr/>
                    <a:lstStyle/>
                    <a:p>
                      <a:pPr algn="ctr"/>
                      <a:r>
                        <a:rPr lang="fr-BE" sz="1400" b="1" dirty="0"/>
                        <a:t>MOB’ISP**</a:t>
                      </a:r>
                    </a:p>
                  </a:txBody>
                  <a:tcPr anchor="ctr">
                    <a:solidFill>
                      <a:schemeClr val="accent6">
                        <a:lumMod val="20000"/>
                        <a:lumOff val="80000"/>
                      </a:schemeClr>
                    </a:solidFill>
                  </a:tcPr>
                </a:tc>
                <a:tc>
                  <a:txBody>
                    <a:bodyPr/>
                    <a:lstStyle/>
                    <a:p>
                      <a:pPr algn="ctr"/>
                      <a:endParaRPr lang="fr-BE" sz="1400" b="1" dirty="0"/>
                    </a:p>
                  </a:txBody>
                  <a:tcPr anchor="ctr">
                    <a:solidFill>
                      <a:schemeClr val="bg1"/>
                    </a:solidFill>
                  </a:tcPr>
                </a:tc>
                <a:tc>
                  <a:txBody>
                    <a:bodyPr/>
                    <a:lstStyle/>
                    <a:p>
                      <a:pPr algn="ctr"/>
                      <a:r>
                        <a:rPr lang="fr-BE" sz="1400" b="1" dirty="0"/>
                        <a:t>MOBWAL</a:t>
                      </a:r>
                    </a:p>
                  </a:txBody>
                  <a:tcPr anchor="ctr">
                    <a:solidFill>
                      <a:schemeClr val="accent1">
                        <a:lumMod val="20000"/>
                        <a:lumOff val="80000"/>
                      </a:schemeClr>
                    </a:solidFill>
                  </a:tcPr>
                </a:tc>
                <a:tc>
                  <a:txBody>
                    <a:bodyPr/>
                    <a:lstStyle/>
                    <a:p>
                      <a:pPr algn="ctr"/>
                      <a:r>
                        <a:rPr lang="fr-BE" sz="1400" b="1" dirty="0"/>
                        <a:t>MOB’ISP</a:t>
                      </a:r>
                    </a:p>
                  </a:txBody>
                  <a:tcPr anchor="ctr">
                    <a:solidFill>
                      <a:schemeClr val="accent6">
                        <a:lumMod val="20000"/>
                        <a:lumOff val="80000"/>
                      </a:schemeClr>
                    </a:solidFill>
                  </a:tcPr>
                </a:tc>
                <a:tc>
                  <a:txBody>
                    <a:bodyPr/>
                    <a:lstStyle/>
                    <a:p>
                      <a:pPr algn="ctr"/>
                      <a:r>
                        <a:rPr lang="fr-BE" sz="1400" b="1" dirty="0"/>
                        <a:t>MOBWAL</a:t>
                      </a:r>
                    </a:p>
                  </a:txBody>
                  <a:tcPr anchor="ctr">
                    <a:solidFill>
                      <a:schemeClr val="accent1">
                        <a:lumMod val="20000"/>
                        <a:lumOff val="80000"/>
                      </a:schemeClr>
                    </a:solidFill>
                  </a:tcPr>
                </a:tc>
                <a:tc>
                  <a:txBody>
                    <a:bodyPr/>
                    <a:lstStyle/>
                    <a:p>
                      <a:pPr algn="ctr"/>
                      <a:r>
                        <a:rPr lang="fr-BE" sz="1400" b="1" dirty="0"/>
                        <a:t>MOBISP</a:t>
                      </a:r>
                    </a:p>
                  </a:txBody>
                  <a:tcPr anchor="ctr">
                    <a:solidFill>
                      <a:schemeClr val="accent6">
                        <a:lumMod val="20000"/>
                        <a:lumOff val="80000"/>
                      </a:schemeClr>
                    </a:solidFill>
                  </a:tcPr>
                </a:tc>
                <a:extLst>
                  <a:ext uri="{0D108BD9-81ED-4DB2-BD59-A6C34878D82A}">
                    <a16:rowId xmlns:a16="http://schemas.microsoft.com/office/drawing/2014/main" val="499538544"/>
                  </a:ext>
                </a:extLst>
              </a:tr>
              <a:tr h="266115">
                <a:tc>
                  <a:txBody>
                    <a:bodyPr/>
                    <a:lstStyle/>
                    <a:p>
                      <a:r>
                        <a:rPr lang="fr-BE" sz="1200" dirty="0"/>
                        <a:t>Marche à pied</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a:t>73,5%</a:t>
                      </a:r>
                    </a:p>
                  </a:txBody>
                  <a:tcPr anchor="ctr">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84%</a:t>
                      </a:r>
                    </a:p>
                  </a:txBody>
                  <a:tcPr anchor="ctr">
                    <a:lnB w="28575" cap="flat" cmpd="sng" algn="ctr">
                      <a:solidFill>
                        <a:srgbClr val="FF0000"/>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43,5%</a:t>
                      </a:r>
                    </a:p>
                  </a:txBody>
                  <a:tcPr anchor="ctr">
                    <a:solidFill>
                      <a:schemeClr val="accent1">
                        <a:lumMod val="20000"/>
                        <a:lumOff val="80000"/>
                      </a:schemeClr>
                    </a:solidFill>
                  </a:tcPr>
                </a:tc>
                <a:tc>
                  <a:txBody>
                    <a:bodyPr/>
                    <a:lstStyle/>
                    <a:p>
                      <a:pPr algn="ctr"/>
                      <a:r>
                        <a:rPr lang="fr-BE" sz="1400" dirty="0"/>
                        <a:t>49%</a:t>
                      </a:r>
                    </a:p>
                  </a:txBody>
                  <a:tcPr anchor="ctr">
                    <a:solidFill>
                      <a:schemeClr val="accent6">
                        <a:lumMod val="20000"/>
                        <a:lumOff val="80000"/>
                      </a:schemeClr>
                    </a:solidFill>
                  </a:tcPr>
                </a:tc>
                <a:tc>
                  <a:txBody>
                    <a:bodyPr/>
                    <a:lstStyle/>
                    <a:p>
                      <a:pPr algn="ctr"/>
                      <a:r>
                        <a:rPr lang="fr-BE" sz="1400" dirty="0"/>
                        <a:t>30%</a:t>
                      </a:r>
                    </a:p>
                  </a:txBody>
                  <a:tcPr anchor="ctr">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35%</a:t>
                      </a:r>
                    </a:p>
                  </a:txBody>
                  <a:tcPr anchor="ctr">
                    <a:lnB w="28575" cap="flat" cmpd="sng" algn="ctr">
                      <a:solidFill>
                        <a:srgbClr val="FF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03166804"/>
                  </a:ext>
                </a:extLst>
              </a:tr>
              <a:tr h="266115">
                <a:tc>
                  <a:txBody>
                    <a:bodyPr/>
                    <a:lstStyle/>
                    <a:p>
                      <a:r>
                        <a:rPr lang="fr-BE" sz="1200" dirty="0"/>
                        <a:t>Bus/Tram/Métro</a:t>
                      </a:r>
                    </a:p>
                  </a:txBody>
                  <a:tcPr>
                    <a:lnL w="12700" cap="flat" cmpd="sng" algn="ctr">
                      <a:solidFill>
                        <a:schemeClr val="accent1">
                          <a:lumMod val="20000"/>
                          <a:lumOff val="8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solidFill>
                      <a:schemeClr val="tx2">
                        <a:lumMod val="20000"/>
                        <a:lumOff val="80000"/>
                      </a:schemeClr>
                    </a:solidFill>
                  </a:tcPr>
                </a:tc>
                <a:tc>
                  <a:txBody>
                    <a:bodyPr/>
                    <a:lstStyle/>
                    <a:p>
                      <a:pPr algn="ctr"/>
                      <a:r>
                        <a:rPr lang="fr-BE" sz="1400" dirty="0">
                          <a:highlight>
                            <a:srgbClr val="00FFFF"/>
                          </a:highlight>
                        </a:rPr>
                        <a:t>15%</a:t>
                      </a:r>
                    </a:p>
                  </a:txBody>
                  <a:tcPr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solidFill>
                      <a:schemeClr val="accent1">
                        <a:lumMod val="20000"/>
                        <a:lumOff val="80000"/>
                      </a:schemeClr>
                    </a:solidFill>
                  </a:tcPr>
                </a:tc>
                <a:tc>
                  <a:txBody>
                    <a:bodyPr/>
                    <a:lstStyle/>
                    <a:p>
                      <a:pPr algn="ctr"/>
                      <a:r>
                        <a:rPr lang="fr-BE" sz="1400" dirty="0">
                          <a:highlight>
                            <a:srgbClr val="00FFFF"/>
                          </a:highlight>
                        </a:rPr>
                        <a:t>58%</a:t>
                      </a:r>
                    </a:p>
                  </a:txBody>
                  <a:tcPr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solidFill>
                      <a:schemeClr val="accent6">
                        <a:lumMod val="20000"/>
                        <a:lumOff val="80000"/>
                      </a:schemeClr>
                    </a:solidFill>
                  </a:tcPr>
                </a:tc>
                <a:tc>
                  <a:txBody>
                    <a:bodyPr/>
                    <a:lstStyle/>
                    <a:p>
                      <a:pPr algn="ctr"/>
                      <a:endParaRPr lang="fr-BE" sz="1400" dirty="0">
                        <a:highlight>
                          <a:srgbClr val="00FFFF"/>
                        </a:highlight>
                      </a:endParaRPr>
                    </a:p>
                  </a:txBody>
                  <a:tcPr anchor="ctr">
                    <a:lnL w="28575" cap="flat" cmpd="sng" algn="ctr">
                      <a:solidFill>
                        <a:srgbClr val="FF0000"/>
                      </a:solidFill>
                      <a:prstDash val="solid"/>
                      <a:round/>
                      <a:headEnd type="none" w="med" len="med"/>
                      <a:tailEnd type="none" w="med" len="med"/>
                    </a:lnL>
                    <a:solidFill>
                      <a:schemeClr val="bg1"/>
                    </a:solidFill>
                  </a:tcPr>
                </a:tc>
                <a:tc>
                  <a:txBody>
                    <a:bodyPr/>
                    <a:lstStyle/>
                    <a:p>
                      <a:pPr algn="ctr"/>
                      <a:r>
                        <a:rPr lang="fr-BE" sz="1400" dirty="0"/>
                        <a:t>7%</a:t>
                      </a:r>
                    </a:p>
                  </a:txBody>
                  <a:tcPr anchor="ctr">
                    <a:solidFill>
                      <a:schemeClr val="accent1">
                        <a:lumMod val="20000"/>
                        <a:lumOff val="80000"/>
                      </a:schemeClr>
                    </a:solidFill>
                  </a:tcPr>
                </a:tc>
                <a:tc>
                  <a:txBody>
                    <a:bodyPr/>
                    <a:lstStyle/>
                    <a:p>
                      <a:pPr algn="ctr"/>
                      <a:r>
                        <a:rPr lang="fr-BE" sz="1400" dirty="0"/>
                        <a:t>26%</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r>
                        <a:rPr lang="fr-BE" sz="1400" dirty="0">
                          <a:highlight>
                            <a:srgbClr val="00FFFF"/>
                          </a:highlight>
                        </a:rPr>
                        <a:t>8%</a:t>
                      </a:r>
                    </a:p>
                  </a:txBody>
                  <a:tcPr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highlight>
                            <a:srgbClr val="00FFFF"/>
                          </a:highlight>
                        </a:rPr>
                        <a:t>32%</a:t>
                      </a:r>
                    </a:p>
                  </a:txBody>
                  <a:tcPr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38459515"/>
                  </a:ext>
                </a:extLst>
              </a:tr>
              <a:tr h="26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dirty="0"/>
                        <a:t>Voiture (passager)</a:t>
                      </a:r>
                    </a:p>
                  </a:txBody>
                  <a:tcPr>
                    <a:lnL w="12700" cap="flat" cmpd="sng" algn="ctr">
                      <a:solidFill>
                        <a:schemeClr val="accent1">
                          <a:lumMod val="20000"/>
                          <a:lumOff val="8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solidFill>
                      <a:schemeClr val="tx2">
                        <a:lumMod val="20000"/>
                        <a:lumOff val="80000"/>
                      </a:schemeClr>
                    </a:solidFill>
                  </a:tcPr>
                </a:tc>
                <a:tc>
                  <a:txBody>
                    <a:bodyPr/>
                    <a:lstStyle/>
                    <a:p>
                      <a:pPr algn="ctr"/>
                      <a:r>
                        <a:rPr lang="fr-BE" sz="1400" dirty="0"/>
                        <a:t>84,5%</a:t>
                      </a:r>
                    </a:p>
                  </a:txBody>
                  <a:tcPr anchor="ctr">
                    <a:lnL w="28575" cap="flat" cmpd="sng" algn="ctr">
                      <a:solidFill>
                        <a:srgbClr val="FF0000"/>
                      </a:solidFill>
                      <a:prstDash val="solid"/>
                      <a:round/>
                      <a:headEnd type="none" w="med" len="med"/>
                      <a:tailEnd type="none" w="med" len="med"/>
                    </a:lnL>
                    <a:solidFill>
                      <a:schemeClr val="accent1">
                        <a:lumMod val="20000"/>
                        <a:lumOff val="80000"/>
                      </a:schemeClr>
                    </a:solidFill>
                  </a:tcPr>
                </a:tc>
                <a:tc>
                  <a:txBody>
                    <a:bodyPr/>
                    <a:lstStyle/>
                    <a:p>
                      <a:pPr algn="ctr"/>
                      <a:r>
                        <a:rPr lang="fr-BE" sz="1400" dirty="0"/>
                        <a:t>46%</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endParaRPr lang="fr-BE" sz="1400" dirty="0"/>
                    </a:p>
                  </a:txBody>
                  <a:tcPr anchor="ctr">
                    <a:lnL w="28575" cap="flat" cmpd="sng" algn="ctr">
                      <a:solidFill>
                        <a:srgbClr val="FF0000"/>
                      </a:solidFill>
                      <a:prstDash val="solid"/>
                      <a:round/>
                      <a:headEnd type="none" w="med" len="med"/>
                      <a:tailEnd type="none" w="med" len="med"/>
                    </a:lnL>
                    <a:solidFill>
                      <a:schemeClr val="bg1"/>
                    </a:solidFill>
                  </a:tcPr>
                </a:tc>
                <a:tc>
                  <a:txBody>
                    <a:bodyPr/>
                    <a:lstStyle/>
                    <a:p>
                      <a:pPr algn="ctr"/>
                      <a:r>
                        <a:rPr lang="fr-BE" sz="1400" dirty="0"/>
                        <a:t>27,5%</a:t>
                      </a:r>
                    </a:p>
                  </a:txBody>
                  <a:tcPr anchor="ctr">
                    <a:solidFill>
                      <a:schemeClr val="accent1">
                        <a:lumMod val="20000"/>
                        <a:lumOff val="80000"/>
                      </a:schemeClr>
                    </a:solidFill>
                  </a:tcPr>
                </a:tc>
                <a:tc>
                  <a:txBody>
                    <a:bodyPr/>
                    <a:lstStyle/>
                    <a:p>
                      <a:pPr algn="ctr"/>
                      <a:r>
                        <a:rPr lang="fr-BE" sz="1400" dirty="0"/>
                        <a:t>20,5%</a:t>
                      </a:r>
                    </a:p>
                  </a:txBody>
                  <a:tcPr anchor="ctr">
                    <a:solidFill>
                      <a:schemeClr val="accent6">
                        <a:lumMod val="20000"/>
                        <a:lumOff val="80000"/>
                      </a:schemeClr>
                    </a:solidFill>
                  </a:tcPr>
                </a:tc>
                <a:tc>
                  <a:txBody>
                    <a:bodyPr/>
                    <a:lstStyle/>
                    <a:p>
                      <a:pPr algn="ctr"/>
                      <a:r>
                        <a:rPr lang="fr-BE" sz="1400" dirty="0"/>
                        <a:t>57%</a:t>
                      </a:r>
                    </a:p>
                  </a:txBody>
                  <a:tcPr anchor="ctr">
                    <a:lnT w="28575" cap="flat" cmpd="sng" algn="ctr">
                      <a:solidFill>
                        <a:srgbClr val="FF0000"/>
                      </a:solidFill>
                      <a:prstDash val="solid"/>
                      <a:round/>
                      <a:headEnd type="none" w="med" len="med"/>
                      <a:tailEnd type="none" w="med" len="med"/>
                    </a:lnT>
                    <a:solidFill>
                      <a:schemeClr val="accent1">
                        <a:lumMod val="20000"/>
                        <a:lumOff val="80000"/>
                      </a:schemeClr>
                    </a:solidFill>
                  </a:tcPr>
                </a:tc>
                <a:tc>
                  <a:txBody>
                    <a:bodyPr/>
                    <a:lstStyle/>
                    <a:p>
                      <a:pPr algn="ctr"/>
                      <a:r>
                        <a:rPr lang="fr-BE" sz="1400" dirty="0"/>
                        <a:t>35%</a:t>
                      </a:r>
                    </a:p>
                  </a:txBody>
                  <a:tcPr anchor="ctr">
                    <a:lnT w="28575" cap="flat" cmpd="sng" algn="ctr">
                      <a:solidFill>
                        <a:srgbClr val="FF0000"/>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850671210"/>
                  </a:ext>
                </a:extLst>
              </a:tr>
              <a:tr h="283045">
                <a:tc>
                  <a:txBody>
                    <a:bodyPr/>
                    <a:lstStyle/>
                    <a:p>
                      <a:r>
                        <a:rPr lang="fr-BE" sz="1200" dirty="0"/>
                        <a:t>Voiture (conducteur)</a:t>
                      </a:r>
                    </a:p>
                  </a:txBody>
                  <a:tcPr>
                    <a:lnL w="12700" cap="flat" cmpd="sng" algn="ctr">
                      <a:solidFill>
                        <a:schemeClr val="accent1">
                          <a:lumMod val="20000"/>
                          <a:lumOff val="8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400" dirty="0"/>
                        <a:t>84%</a:t>
                      </a:r>
                    </a:p>
                  </a:txBody>
                  <a:tcPr anchor="ctr">
                    <a:lnL w="28575" cap="flat" cmpd="sng" algn="ctr">
                      <a:solidFill>
                        <a:srgbClr val="FF0000"/>
                      </a:solidFill>
                      <a:prstDash val="solid"/>
                      <a:round/>
                      <a:headEnd type="none" w="med" len="med"/>
                      <a:tailEnd type="none" w="med" len="med"/>
                    </a:lnL>
                    <a:solidFill>
                      <a:schemeClr val="accent1">
                        <a:lumMod val="20000"/>
                        <a:lumOff val="80000"/>
                      </a:schemeClr>
                    </a:solidFill>
                  </a:tcPr>
                </a:tc>
                <a:tc>
                  <a:txBody>
                    <a:bodyPr/>
                    <a:lstStyle/>
                    <a:p>
                      <a:pPr algn="ctr"/>
                      <a:r>
                        <a:rPr lang="fr-BE" sz="1400" dirty="0"/>
                        <a:t>33%</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endParaRPr lang="fr-BE" sz="1400" dirty="0"/>
                    </a:p>
                  </a:txBody>
                  <a:tcPr anchor="ctr">
                    <a:lnL w="28575" cap="flat" cmpd="sng" algn="ctr">
                      <a:solidFill>
                        <a:srgbClr val="FF0000"/>
                      </a:solidFill>
                      <a:prstDash val="solid"/>
                      <a:round/>
                      <a:headEnd type="none" w="med" len="med"/>
                      <a:tailEnd type="none" w="med" len="med"/>
                    </a:lnL>
                    <a:solidFill>
                      <a:schemeClr val="bg1"/>
                    </a:solidFill>
                  </a:tcPr>
                </a:tc>
                <a:tc>
                  <a:txBody>
                    <a:bodyPr/>
                    <a:lstStyle/>
                    <a:p>
                      <a:pPr algn="ctr"/>
                      <a:r>
                        <a:rPr lang="fr-BE" sz="1400" dirty="0"/>
                        <a:t>57%</a:t>
                      </a:r>
                    </a:p>
                  </a:txBody>
                  <a:tcPr anchor="ctr">
                    <a:solidFill>
                      <a:schemeClr val="accent1">
                        <a:lumMod val="20000"/>
                        <a:lumOff val="80000"/>
                      </a:schemeClr>
                    </a:solidFill>
                  </a:tcPr>
                </a:tc>
                <a:tc>
                  <a:txBody>
                    <a:bodyPr/>
                    <a:lstStyle/>
                    <a:p>
                      <a:pPr algn="ctr"/>
                      <a:r>
                        <a:rPr lang="fr-BE" sz="1400" dirty="0"/>
                        <a:t>11%</a:t>
                      </a:r>
                    </a:p>
                  </a:txBody>
                  <a:tcPr anchor="ctr">
                    <a:solidFill>
                      <a:schemeClr val="accent6">
                        <a:lumMod val="20000"/>
                        <a:lumOff val="80000"/>
                      </a:schemeClr>
                    </a:solidFill>
                  </a:tcPr>
                </a:tc>
                <a:tc>
                  <a:txBody>
                    <a:bodyPr/>
                    <a:lstStyle/>
                    <a:p>
                      <a:pPr algn="ctr"/>
                      <a:r>
                        <a:rPr lang="fr-BE" sz="1400" dirty="0"/>
                        <a:t>27,5%</a:t>
                      </a:r>
                    </a:p>
                  </a:txBody>
                  <a:tcPr anchor="ctr">
                    <a:solidFill>
                      <a:schemeClr val="accent1">
                        <a:lumMod val="20000"/>
                        <a:lumOff val="80000"/>
                      </a:schemeClr>
                    </a:solidFill>
                  </a:tcPr>
                </a:tc>
                <a:tc>
                  <a:txBody>
                    <a:bodyPr/>
                    <a:lstStyle/>
                    <a:p>
                      <a:pPr algn="ctr"/>
                      <a:r>
                        <a:rPr lang="fr-BE" sz="1400" dirty="0"/>
                        <a:t>12,5%</a:t>
                      </a:r>
                    </a:p>
                  </a:txBody>
                  <a:tcPr anchor="ctr">
                    <a:solidFill>
                      <a:schemeClr val="accent6">
                        <a:lumMod val="20000"/>
                        <a:lumOff val="80000"/>
                      </a:schemeClr>
                    </a:solidFill>
                  </a:tcPr>
                </a:tc>
                <a:extLst>
                  <a:ext uri="{0D108BD9-81ED-4DB2-BD59-A6C34878D82A}">
                    <a16:rowId xmlns:a16="http://schemas.microsoft.com/office/drawing/2014/main" val="3199130037"/>
                  </a:ext>
                </a:extLst>
              </a:tr>
              <a:tr h="266115">
                <a:tc>
                  <a:txBody>
                    <a:bodyPr/>
                    <a:lstStyle/>
                    <a:p>
                      <a:r>
                        <a:rPr lang="fr-BE" sz="1200" dirty="0"/>
                        <a:t>Train</a:t>
                      </a:r>
                    </a:p>
                  </a:txBody>
                  <a:tcPr>
                    <a:lnL w="12700" cap="flat" cmpd="sng" algn="ctr">
                      <a:solidFill>
                        <a:schemeClr val="accent1">
                          <a:lumMod val="20000"/>
                          <a:lumOff val="8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solidFill>
                      <a:schemeClr val="tx2">
                        <a:lumMod val="20000"/>
                        <a:lumOff val="80000"/>
                      </a:schemeClr>
                    </a:solidFill>
                  </a:tcPr>
                </a:tc>
                <a:tc>
                  <a:txBody>
                    <a:bodyPr/>
                    <a:lstStyle/>
                    <a:p>
                      <a:pPr algn="ctr"/>
                      <a:r>
                        <a:rPr lang="fr-BE" sz="1400" dirty="0"/>
                        <a:t>7%</a:t>
                      </a:r>
                    </a:p>
                  </a:txBody>
                  <a:tcPr anchor="ctr">
                    <a:lnL w="28575" cap="flat" cmpd="sng" algn="ctr">
                      <a:solidFill>
                        <a:srgbClr val="FF0000"/>
                      </a:solidFill>
                      <a:prstDash val="solid"/>
                      <a:round/>
                      <a:headEnd type="none" w="med" len="med"/>
                      <a:tailEnd type="none" w="med" len="med"/>
                    </a:lnL>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18%</a:t>
                      </a:r>
                    </a:p>
                  </a:txBody>
                  <a:tcPr anchor="ctr">
                    <a:lnR w="28575" cap="flat" cmpd="sng" algn="ctr">
                      <a:solidFill>
                        <a:srgbClr val="FF0000"/>
                      </a:solidFill>
                      <a:prstDash val="solid"/>
                      <a:round/>
                      <a:headEnd type="none" w="med" len="med"/>
                      <a:tailEnd type="none" w="med" len="med"/>
                    </a:lnR>
                    <a:lnB w="28575" cap="flat" cmpd="sng" algn="ctr">
                      <a:solidFill>
                        <a:srgbClr val="FF0000"/>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lnL w="28575" cap="flat" cmpd="sng" algn="ctr">
                      <a:solidFill>
                        <a:srgbClr val="FF0000"/>
                      </a:solidFill>
                      <a:prstDash val="solid"/>
                      <a:round/>
                      <a:headEnd type="none" w="med" len="med"/>
                      <a:tailEnd type="none" w="med" len="med"/>
                    </a:lnL>
                    <a:solidFill>
                      <a:schemeClr val="bg1"/>
                    </a:solidFill>
                  </a:tcPr>
                </a:tc>
                <a:tc>
                  <a:txBody>
                    <a:bodyPr/>
                    <a:lstStyle/>
                    <a:p>
                      <a:pPr algn="ctr"/>
                      <a:r>
                        <a:rPr lang="fr-BE" sz="1400" dirty="0"/>
                        <a:t>3,5%</a:t>
                      </a:r>
                    </a:p>
                  </a:txBody>
                  <a:tcPr anchor="ctr">
                    <a:solidFill>
                      <a:schemeClr val="accent1">
                        <a:lumMod val="20000"/>
                        <a:lumOff val="80000"/>
                      </a:schemeClr>
                    </a:solidFill>
                  </a:tcPr>
                </a:tc>
                <a:tc>
                  <a:txBody>
                    <a:bodyPr/>
                    <a:lstStyle/>
                    <a:p>
                      <a:pPr algn="ctr"/>
                      <a:r>
                        <a:rPr lang="fr-BE" sz="1400" dirty="0"/>
                        <a:t>5%</a:t>
                      </a:r>
                    </a:p>
                  </a:txBody>
                  <a:tcPr anchor="ctr">
                    <a:solidFill>
                      <a:schemeClr val="accent6">
                        <a:lumMod val="20000"/>
                        <a:lumOff val="80000"/>
                      </a:schemeClr>
                    </a:solidFill>
                  </a:tcPr>
                </a:tc>
                <a:tc>
                  <a:txBody>
                    <a:bodyPr/>
                    <a:lstStyle/>
                    <a:p>
                      <a:pPr algn="ctr"/>
                      <a:r>
                        <a:rPr lang="fr-BE" sz="1400" dirty="0"/>
                        <a:t>3%</a:t>
                      </a:r>
                    </a:p>
                  </a:txBody>
                  <a:tcPr anchor="ctr">
                    <a:solidFill>
                      <a:schemeClr val="accent1">
                        <a:lumMod val="20000"/>
                        <a:lumOff val="80000"/>
                      </a:schemeClr>
                    </a:solidFill>
                  </a:tcPr>
                </a:tc>
                <a:tc>
                  <a:txBody>
                    <a:bodyPr/>
                    <a:lstStyle/>
                    <a:p>
                      <a:pPr algn="ctr"/>
                      <a:r>
                        <a:rPr lang="fr-BE" sz="1400" dirty="0"/>
                        <a:t>13%</a:t>
                      </a:r>
                    </a:p>
                  </a:txBody>
                  <a:tcPr anchor="ctr">
                    <a:solidFill>
                      <a:schemeClr val="accent6">
                        <a:lumMod val="20000"/>
                        <a:lumOff val="80000"/>
                      </a:schemeClr>
                    </a:solidFill>
                  </a:tcPr>
                </a:tc>
                <a:extLst>
                  <a:ext uri="{0D108BD9-81ED-4DB2-BD59-A6C34878D82A}">
                    <a16:rowId xmlns:a16="http://schemas.microsoft.com/office/drawing/2014/main" val="4084170310"/>
                  </a:ext>
                </a:extLst>
              </a:tr>
              <a:tr h="283045">
                <a:tc>
                  <a:txBody>
                    <a:bodyPr/>
                    <a:lstStyle/>
                    <a:p>
                      <a:r>
                        <a:rPr lang="fr-BE" sz="1200" dirty="0"/>
                        <a:t>Vélo</a:t>
                      </a:r>
                    </a:p>
                  </a:txBody>
                  <a:tcPr>
                    <a:lnL w="12700" cap="flat" cmpd="sng" algn="ctr">
                      <a:solidFill>
                        <a:schemeClr val="accent1">
                          <a:lumMod val="20000"/>
                          <a:lumOff val="80000"/>
                        </a:schemeClr>
                      </a:solidFill>
                      <a:prstDash val="solid"/>
                      <a:round/>
                      <a:headEnd type="none" w="med" len="med"/>
                      <a:tailEnd type="none" w="med" len="med"/>
                    </a:lnL>
                    <a:lnB w="12700" cap="flat" cmpd="sng" algn="ctr">
                      <a:solidFill>
                        <a:schemeClr val="accent1">
                          <a:lumMod val="20000"/>
                          <a:lumOff val="80000"/>
                        </a:schemeClr>
                      </a:solidFill>
                      <a:prstDash val="solid"/>
                      <a:round/>
                      <a:headEnd type="none" w="med" len="med"/>
                      <a:tailEnd type="none" w="med" len="med"/>
                    </a:lnB>
                    <a:solidFill>
                      <a:schemeClr val="tx2">
                        <a:lumMod val="20000"/>
                        <a:lumOff val="80000"/>
                      </a:schemeClr>
                    </a:solidFill>
                  </a:tcPr>
                </a:tc>
                <a:tc>
                  <a:txBody>
                    <a:bodyPr/>
                    <a:lstStyle/>
                    <a:p>
                      <a:pPr algn="ctr"/>
                      <a:r>
                        <a:rPr lang="fr-BE" sz="1400" dirty="0"/>
                        <a:t>9,5%</a:t>
                      </a:r>
                    </a:p>
                  </a:txBody>
                  <a:tcPr anchor="ctr">
                    <a:lnT w="28575" cap="flat" cmpd="sng" algn="ctr">
                      <a:solidFill>
                        <a:srgbClr val="FF0000"/>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6,5%</a:t>
                      </a:r>
                    </a:p>
                  </a:txBody>
                  <a:tcPr anchor="ctr">
                    <a:lnT w="28575" cap="flat" cmpd="sng" algn="ctr">
                      <a:solidFill>
                        <a:srgbClr val="FF0000"/>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fr-BE" sz="1400" dirty="0"/>
                        <a:t>7,5%</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4,5%</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tc>
                  <a:txBody>
                    <a:bodyPr/>
                    <a:lstStyle/>
                    <a:p>
                      <a:pPr algn="ctr"/>
                      <a:r>
                        <a:rPr lang="fr-BE" sz="1400" dirty="0"/>
                        <a:t>2%</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2%</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75650886"/>
                  </a:ext>
                </a:extLst>
              </a:tr>
            </a:tbl>
          </a:graphicData>
        </a:graphic>
      </p:graphicFrame>
    </p:spTree>
    <p:extLst>
      <p:ext uri="{BB962C8B-B14F-4D97-AF65-F5344CB8AC3E}">
        <p14:creationId xmlns:p14="http://schemas.microsoft.com/office/powerpoint/2010/main" val="325844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E2677C-B233-A2A3-5164-E96A33367BA3}"/>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98A0DF2-5B16-BD7F-B0C1-72DEA0504F92}"/>
              </a:ext>
            </a:extLst>
          </p:cNvPr>
          <p:cNvSpPr>
            <a:spLocks noGrp="1"/>
          </p:cNvSpPr>
          <p:nvPr>
            <p:ph type="sldNum" sz="quarter" idx="12"/>
          </p:nvPr>
        </p:nvSpPr>
        <p:spPr/>
        <p:txBody>
          <a:bodyPr/>
          <a:lstStyle/>
          <a:p>
            <a:pPr>
              <a:defRPr/>
            </a:pPr>
            <a:fld id="{F7930624-6306-4DDE-A1A0-2F06819443EE}" type="slidenum">
              <a:rPr lang="fr-FR" smtClean="0"/>
              <a:pPr>
                <a:defRPr/>
              </a:pPr>
              <a:t>14</a:t>
            </a:fld>
            <a:endParaRPr lang="fr-FR"/>
          </a:p>
        </p:txBody>
      </p:sp>
      <p:sp>
        <p:nvSpPr>
          <p:cNvPr id="6" name="Espace réservé du contenu 5">
            <a:extLst>
              <a:ext uri="{FF2B5EF4-FFF2-40B4-BE49-F238E27FC236}">
                <a16:creationId xmlns:a16="http://schemas.microsoft.com/office/drawing/2014/main" id="{7DABF262-1B2E-82DC-AF39-B9B27D69BDDA}"/>
              </a:ext>
            </a:extLst>
          </p:cNvPr>
          <p:cNvSpPr>
            <a:spLocks noGrp="1"/>
          </p:cNvSpPr>
          <p:nvPr>
            <p:ph idx="1"/>
          </p:nvPr>
        </p:nvSpPr>
        <p:spPr>
          <a:xfrm>
            <a:off x="445140" y="1338099"/>
            <a:ext cx="8229600" cy="5018251"/>
          </a:xfrm>
        </p:spPr>
        <p:txBody>
          <a:bodyPr/>
          <a:lstStyle/>
          <a:p>
            <a:pPr marL="0" indent="0">
              <a:buNone/>
            </a:pPr>
            <a:r>
              <a:rPr lang="fr-FR" altLang="fr-FR" sz="2400" b="1" dirty="0"/>
              <a:t>Modes de transport utilisés fréquemment (</a:t>
            </a:r>
            <a:r>
              <a:rPr lang="fr-FR" altLang="fr-FR" sz="2400" b="1" dirty="0" err="1"/>
              <a:t>quotidien+hebdo</a:t>
            </a:r>
            <a:r>
              <a:rPr lang="fr-FR" altLang="fr-FR" sz="2400" b="1" dirty="0"/>
              <a:t>) </a:t>
            </a:r>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a:p>
            <a:pPr marL="0" indent="0">
              <a:buNone/>
            </a:pPr>
            <a:endParaRPr lang="fr-FR" altLang="fr-FR" sz="1800" b="1" dirty="0"/>
          </a:p>
        </p:txBody>
      </p:sp>
      <p:sp>
        <p:nvSpPr>
          <p:cNvPr id="3" name="Titre 1">
            <a:extLst>
              <a:ext uri="{FF2B5EF4-FFF2-40B4-BE49-F238E27FC236}">
                <a16:creationId xmlns:a16="http://schemas.microsoft.com/office/drawing/2014/main" id="{23EAA3D7-6563-8ECE-5C2B-0F362A317904}"/>
              </a:ext>
            </a:extLst>
          </p:cNvPr>
          <p:cNvSpPr txBox="1">
            <a:spLocks noGrp="1"/>
          </p:cNvSpPr>
          <p:nvPr>
            <p:ph type="title"/>
          </p:nvPr>
        </p:nvSpPr>
        <p:spPr>
          <a:xfrm>
            <a:off x="457200" y="548680"/>
            <a:ext cx="8229600" cy="584775"/>
          </a:xfrm>
          <a:prstGeom prst="rect">
            <a:avLst/>
          </a:prstGeom>
          <a:solidFill>
            <a:srgbClr val="F79646"/>
          </a:solidFill>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3200" dirty="0">
                <a:solidFill>
                  <a:srgbClr val="800000"/>
                </a:solidFill>
                <a:latin typeface="Rockwell" panose="02060603020205020403" pitchFamily="18" charset="0"/>
                <a:ea typeface="+mj-ea"/>
                <a:cs typeface="+mj-cs"/>
              </a:rPr>
              <a:t>PRATIQUES DE MOBILITE</a:t>
            </a:r>
            <a:endParaRPr lang="fr-BE" sz="3200" dirty="0">
              <a:solidFill>
                <a:srgbClr val="800000"/>
              </a:solidFill>
              <a:latin typeface="Rockwell" panose="02060603020205020403" pitchFamily="18" charset="0"/>
              <a:ea typeface="+mj-ea"/>
              <a:cs typeface="+mj-cs"/>
            </a:endParaRPr>
          </a:p>
        </p:txBody>
      </p:sp>
      <p:graphicFrame>
        <p:nvGraphicFramePr>
          <p:cNvPr id="8" name="Graphique 7">
            <a:extLst>
              <a:ext uri="{FF2B5EF4-FFF2-40B4-BE49-F238E27FC236}">
                <a16:creationId xmlns:a16="http://schemas.microsoft.com/office/drawing/2014/main" id="{5FA53DE4-4C01-99E1-A0B1-FB9B5B2F9AA0}"/>
              </a:ext>
            </a:extLst>
          </p:cNvPr>
          <p:cNvGraphicFramePr/>
          <p:nvPr>
            <p:extLst>
              <p:ext uri="{D42A27DB-BD31-4B8C-83A1-F6EECF244321}">
                <p14:modId xmlns:p14="http://schemas.microsoft.com/office/powerpoint/2010/main" val="3014490756"/>
              </p:ext>
            </p:extLst>
          </p:nvPr>
        </p:nvGraphicFramePr>
        <p:xfrm>
          <a:off x="433080" y="1887255"/>
          <a:ext cx="7883336" cy="439336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1052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7061DE-C172-AB32-783B-914203FA183C}"/>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72B7A6A-1025-AAE7-DA3C-29A6493D7EC2}"/>
              </a:ext>
            </a:extLst>
          </p:cNvPr>
          <p:cNvSpPr>
            <a:spLocks noGrp="1"/>
          </p:cNvSpPr>
          <p:nvPr>
            <p:ph type="sldNum" sz="quarter" idx="12"/>
          </p:nvPr>
        </p:nvSpPr>
        <p:spPr/>
        <p:txBody>
          <a:bodyPr/>
          <a:lstStyle/>
          <a:p>
            <a:pPr>
              <a:defRPr/>
            </a:pPr>
            <a:fld id="{F7930624-6306-4DDE-A1A0-2F06819443EE}" type="slidenum">
              <a:rPr lang="fr-FR" smtClean="0"/>
              <a:pPr>
                <a:defRPr/>
              </a:pPr>
              <a:t>15</a:t>
            </a:fld>
            <a:endParaRPr lang="fr-FR"/>
          </a:p>
        </p:txBody>
      </p:sp>
      <p:sp>
        <p:nvSpPr>
          <p:cNvPr id="6" name="Espace réservé du contenu 5">
            <a:extLst>
              <a:ext uri="{FF2B5EF4-FFF2-40B4-BE49-F238E27FC236}">
                <a16:creationId xmlns:a16="http://schemas.microsoft.com/office/drawing/2014/main" id="{4C717AAE-32ED-04B1-AF71-4870A31154E2}"/>
              </a:ext>
            </a:extLst>
          </p:cNvPr>
          <p:cNvSpPr>
            <a:spLocks noGrp="1"/>
          </p:cNvSpPr>
          <p:nvPr>
            <p:ph idx="1"/>
          </p:nvPr>
        </p:nvSpPr>
        <p:spPr>
          <a:xfrm>
            <a:off x="575554" y="4509120"/>
            <a:ext cx="8099185" cy="2212354"/>
          </a:xfrm>
        </p:spPr>
        <p:txBody>
          <a:bodyPr/>
          <a:lstStyle/>
          <a:p>
            <a:pPr marL="0" indent="0">
              <a:buNone/>
            </a:pPr>
            <a:r>
              <a:rPr lang="fr-FR" altLang="fr-FR" sz="1800" i="1" dirty="0"/>
              <a:t>Lecture : </a:t>
            </a:r>
          </a:p>
          <a:p>
            <a:r>
              <a:rPr lang="fr-FR" altLang="fr-FR" sz="1800" i="1" dirty="0"/>
              <a:t>Les stagiaires CISP sont plus nombreux que la moyenne à se déplacer fréquemment pour fournir aide et soins à d’autres personnes</a:t>
            </a:r>
          </a:p>
          <a:p>
            <a:r>
              <a:rPr lang="fr-FR" altLang="fr-FR" sz="1800" i="1" dirty="0"/>
              <a:t>les stagiaires CISP sont deux à trois fois plus nombreux que la moyenne des wallons à se déplacer tous les jours pour faire des courses, accéder à des services ou entretenir une vie sociale ; </a:t>
            </a:r>
            <a:endParaRPr lang="fr-FR" altLang="fr-FR" sz="1800" b="1" dirty="0"/>
          </a:p>
        </p:txBody>
      </p:sp>
      <p:sp>
        <p:nvSpPr>
          <p:cNvPr id="3" name="Titre 1">
            <a:extLst>
              <a:ext uri="{FF2B5EF4-FFF2-40B4-BE49-F238E27FC236}">
                <a16:creationId xmlns:a16="http://schemas.microsoft.com/office/drawing/2014/main" id="{EB36EC35-CFA0-13D4-4C6A-1131A2EDDF61}"/>
              </a:ext>
            </a:extLst>
          </p:cNvPr>
          <p:cNvSpPr txBox="1">
            <a:spLocks noGrp="1"/>
          </p:cNvSpPr>
          <p:nvPr>
            <p:ph type="title"/>
          </p:nvPr>
        </p:nvSpPr>
        <p:spPr>
          <a:xfrm>
            <a:off x="457200" y="548680"/>
            <a:ext cx="8229600" cy="58477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3200" dirty="0">
                <a:solidFill>
                  <a:srgbClr val="800000"/>
                </a:solidFill>
                <a:latin typeface="Rockwell" panose="02060603020205020403" pitchFamily="18" charset="0"/>
                <a:ea typeface="+mj-ea"/>
                <a:cs typeface="+mj-cs"/>
              </a:rPr>
              <a:t>MOTIFS DE DEPLACEMENT</a:t>
            </a:r>
            <a:endParaRPr lang="fr-BE" sz="3200" dirty="0">
              <a:solidFill>
                <a:srgbClr val="800000"/>
              </a:solidFill>
              <a:latin typeface="Rockwell" panose="02060603020205020403" pitchFamily="18" charset="0"/>
              <a:ea typeface="+mj-ea"/>
              <a:cs typeface="+mj-cs"/>
            </a:endParaRPr>
          </a:p>
        </p:txBody>
      </p:sp>
      <p:graphicFrame>
        <p:nvGraphicFramePr>
          <p:cNvPr id="2" name="Tableau 1">
            <a:extLst>
              <a:ext uri="{FF2B5EF4-FFF2-40B4-BE49-F238E27FC236}">
                <a16:creationId xmlns:a16="http://schemas.microsoft.com/office/drawing/2014/main" id="{28519D07-F1DF-A491-B690-7CEA9C8EDCB3}"/>
              </a:ext>
            </a:extLst>
          </p:cNvPr>
          <p:cNvGraphicFramePr>
            <a:graphicFrameLocks noGrp="1"/>
          </p:cNvGraphicFramePr>
          <p:nvPr>
            <p:extLst>
              <p:ext uri="{D42A27DB-BD31-4B8C-83A1-F6EECF244321}">
                <p14:modId xmlns:p14="http://schemas.microsoft.com/office/powerpoint/2010/main" val="2939706138"/>
              </p:ext>
            </p:extLst>
          </p:nvPr>
        </p:nvGraphicFramePr>
        <p:xfrm>
          <a:off x="575555" y="1338099"/>
          <a:ext cx="7992890" cy="3048000"/>
        </p:xfrm>
        <a:graphic>
          <a:graphicData uri="http://schemas.openxmlformats.org/drawingml/2006/table">
            <a:tbl>
              <a:tblPr firstRow="1" bandRow="1">
                <a:tableStyleId>{5C22544A-7EE6-4342-B048-85BDC9FD1C3A}</a:tableStyleId>
              </a:tblPr>
              <a:tblGrid>
                <a:gridCol w="1440160">
                  <a:extLst>
                    <a:ext uri="{9D8B030D-6E8A-4147-A177-3AD203B41FA5}">
                      <a16:colId xmlns:a16="http://schemas.microsoft.com/office/drawing/2014/main" val="1708068372"/>
                    </a:ext>
                  </a:extLst>
                </a:gridCol>
                <a:gridCol w="936105">
                  <a:extLst>
                    <a:ext uri="{9D8B030D-6E8A-4147-A177-3AD203B41FA5}">
                      <a16:colId xmlns:a16="http://schemas.microsoft.com/office/drawing/2014/main" val="1870939629"/>
                    </a:ext>
                  </a:extLst>
                </a:gridCol>
                <a:gridCol w="936105">
                  <a:extLst>
                    <a:ext uri="{9D8B030D-6E8A-4147-A177-3AD203B41FA5}">
                      <a16:colId xmlns:a16="http://schemas.microsoft.com/office/drawing/2014/main" val="2787147003"/>
                    </a:ext>
                  </a:extLst>
                </a:gridCol>
                <a:gridCol w="360040">
                  <a:extLst>
                    <a:ext uri="{9D8B030D-6E8A-4147-A177-3AD203B41FA5}">
                      <a16:colId xmlns:a16="http://schemas.microsoft.com/office/drawing/2014/main" val="2308065612"/>
                    </a:ext>
                  </a:extLst>
                </a:gridCol>
                <a:gridCol w="1080120">
                  <a:extLst>
                    <a:ext uri="{9D8B030D-6E8A-4147-A177-3AD203B41FA5}">
                      <a16:colId xmlns:a16="http://schemas.microsoft.com/office/drawing/2014/main" val="2022660227"/>
                    </a:ext>
                  </a:extLst>
                </a:gridCol>
                <a:gridCol w="1080120">
                  <a:extLst>
                    <a:ext uri="{9D8B030D-6E8A-4147-A177-3AD203B41FA5}">
                      <a16:colId xmlns:a16="http://schemas.microsoft.com/office/drawing/2014/main" val="3146996175"/>
                    </a:ext>
                  </a:extLst>
                </a:gridCol>
                <a:gridCol w="1080120">
                  <a:extLst>
                    <a:ext uri="{9D8B030D-6E8A-4147-A177-3AD203B41FA5}">
                      <a16:colId xmlns:a16="http://schemas.microsoft.com/office/drawing/2014/main" val="1323896269"/>
                    </a:ext>
                  </a:extLst>
                </a:gridCol>
                <a:gridCol w="1080120">
                  <a:extLst>
                    <a:ext uri="{9D8B030D-6E8A-4147-A177-3AD203B41FA5}">
                      <a16:colId xmlns:a16="http://schemas.microsoft.com/office/drawing/2014/main" val="549557821"/>
                    </a:ext>
                  </a:extLst>
                </a:gridCol>
              </a:tblGrid>
              <a:tr h="266115">
                <a:tc>
                  <a:txBody>
                    <a:bodyPr/>
                    <a:lstStyle/>
                    <a:p>
                      <a:endParaRPr lang="fr-BE" sz="1400" dirty="0"/>
                    </a:p>
                  </a:txBody>
                  <a:tcPr>
                    <a:lnL w="12700" cap="flat" cmpd="sng" algn="ctr">
                      <a:solidFill>
                        <a:schemeClr val="accent1">
                          <a:lumMod val="20000"/>
                          <a:lumOff val="80000"/>
                        </a:schemeClr>
                      </a:solidFill>
                      <a:prstDash val="solid"/>
                      <a:round/>
                      <a:headEnd type="none" w="med" len="med"/>
                      <a:tailEnd type="none" w="med" len="med"/>
                    </a:lnL>
                    <a:lnT w="12700" cap="flat" cmpd="sng" algn="ctr">
                      <a:solidFill>
                        <a:schemeClr val="accent1">
                          <a:lumMod val="20000"/>
                          <a:lumOff val="80000"/>
                        </a:schemeClr>
                      </a:solidFill>
                      <a:prstDash val="solid"/>
                      <a:round/>
                      <a:headEnd type="none" w="med" len="med"/>
                      <a:tailEnd type="none" w="med" len="med"/>
                    </a:lnT>
                    <a:solidFill>
                      <a:schemeClr val="bg1"/>
                    </a:solidFill>
                  </a:tcPr>
                </a:tc>
                <a:tc gridSpan="2">
                  <a:txBody>
                    <a:bodyPr/>
                    <a:lstStyle/>
                    <a:p>
                      <a:pPr algn="ctr"/>
                      <a:r>
                        <a:rPr lang="fr-BE" sz="1400" b="1" dirty="0"/>
                        <a:t>USAGE FREQUENT</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tc>
                  <a:txBody>
                    <a:bodyPr/>
                    <a:lstStyle/>
                    <a:p>
                      <a:pPr algn="ctr"/>
                      <a:endParaRPr lang="fr-BE" sz="1400" b="1" dirty="0"/>
                    </a:p>
                  </a:txBody>
                  <a:tcPr>
                    <a:lnT w="12700" cap="flat" cmpd="sng" algn="ctr">
                      <a:solidFill>
                        <a:schemeClr val="accent1">
                          <a:lumMod val="20000"/>
                          <a:lumOff val="80000"/>
                        </a:schemeClr>
                      </a:solidFill>
                      <a:prstDash val="solid"/>
                      <a:round/>
                      <a:headEnd type="none" w="med" len="med"/>
                      <a:tailEnd type="none" w="med" len="med"/>
                    </a:lnT>
                    <a:solidFill>
                      <a:schemeClr val="bg1"/>
                    </a:solidFill>
                  </a:tcPr>
                </a:tc>
                <a:tc gridSpan="2">
                  <a:txBody>
                    <a:bodyPr/>
                    <a:lstStyle/>
                    <a:p>
                      <a:pPr algn="ctr"/>
                      <a:r>
                        <a:rPr lang="fr-BE" sz="1400" b="1" dirty="0"/>
                        <a:t>… DONT HEBDO</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tc gridSpan="2">
                  <a:txBody>
                    <a:bodyPr/>
                    <a:lstStyle/>
                    <a:p>
                      <a:pPr algn="ctr"/>
                      <a:r>
                        <a:rPr lang="fr-BE" sz="1400" b="1" dirty="0"/>
                        <a:t>DONT QUOTIDIEN</a:t>
                      </a:r>
                    </a:p>
                  </a:txBody>
                  <a:tcPr>
                    <a:lnT w="12700" cap="flat" cmpd="sng" algn="ctr">
                      <a:solidFill>
                        <a:schemeClr val="accent1">
                          <a:lumMod val="20000"/>
                          <a:lumOff val="80000"/>
                        </a:schemeClr>
                      </a:solidFill>
                      <a:prstDash val="solid"/>
                      <a:round/>
                      <a:headEnd type="none" w="med" len="med"/>
                      <a:tailEnd type="none" w="med" len="med"/>
                    </a:lnT>
                    <a:solidFill>
                      <a:schemeClr val="accent6"/>
                    </a:solidFill>
                  </a:tcPr>
                </a:tc>
                <a:tc hMerge="1">
                  <a:txBody>
                    <a:bodyPr/>
                    <a:lstStyle/>
                    <a:p>
                      <a:endParaRPr lang="fr-BE" sz="1050" dirty="0"/>
                    </a:p>
                  </a:txBody>
                  <a:tcPr>
                    <a:solidFill>
                      <a:schemeClr val="accent6">
                        <a:lumMod val="20000"/>
                        <a:lumOff val="80000"/>
                      </a:schemeClr>
                    </a:solidFill>
                  </a:tcPr>
                </a:tc>
                <a:extLst>
                  <a:ext uri="{0D108BD9-81ED-4DB2-BD59-A6C34878D82A}">
                    <a16:rowId xmlns:a16="http://schemas.microsoft.com/office/drawing/2014/main" val="3036435310"/>
                  </a:ext>
                </a:extLst>
              </a:tr>
              <a:tr h="266115">
                <a:tc>
                  <a:txBody>
                    <a:bodyPr/>
                    <a:lstStyle/>
                    <a:p>
                      <a:endParaRPr lang="fr-BE" sz="1400" dirty="0"/>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200" b="1" dirty="0"/>
                        <a:t>MOBWAL</a:t>
                      </a:r>
                    </a:p>
                  </a:txBody>
                  <a:tcPr anchor="ctr">
                    <a:solidFill>
                      <a:schemeClr val="accent1">
                        <a:lumMod val="20000"/>
                        <a:lumOff val="80000"/>
                      </a:schemeClr>
                    </a:solidFill>
                  </a:tcPr>
                </a:tc>
                <a:tc>
                  <a:txBody>
                    <a:bodyPr/>
                    <a:lstStyle/>
                    <a:p>
                      <a:pPr algn="ctr"/>
                      <a:r>
                        <a:rPr lang="fr-BE" sz="1200" b="1" dirty="0"/>
                        <a:t>MOB’ISP</a:t>
                      </a:r>
                    </a:p>
                  </a:txBody>
                  <a:tcPr anchor="ctr">
                    <a:solidFill>
                      <a:schemeClr val="accent6">
                        <a:lumMod val="20000"/>
                        <a:lumOff val="80000"/>
                      </a:schemeClr>
                    </a:solidFill>
                  </a:tcPr>
                </a:tc>
                <a:tc>
                  <a:txBody>
                    <a:bodyPr/>
                    <a:lstStyle/>
                    <a:p>
                      <a:pPr algn="ctr"/>
                      <a:endParaRPr lang="fr-BE" sz="1400" b="1" dirty="0"/>
                    </a:p>
                  </a:txBody>
                  <a:tcPr anchor="ctr">
                    <a:solidFill>
                      <a:schemeClr val="bg1"/>
                    </a:solidFill>
                  </a:tcPr>
                </a:tc>
                <a:tc>
                  <a:txBody>
                    <a:bodyPr/>
                    <a:lstStyle/>
                    <a:p>
                      <a:pPr algn="ctr"/>
                      <a:r>
                        <a:rPr lang="fr-BE" sz="1200" b="1" dirty="0"/>
                        <a:t>MOBWAL</a:t>
                      </a:r>
                    </a:p>
                  </a:txBody>
                  <a:tcPr anchor="ctr">
                    <a:solidFill>
                      <a:schemeClr val="accent1">
                        <a:lumMod val="20000"/>
                        <a:lumOff val="80000"/>
                      </a:schemeClr>
                    </a:solidFill>
                  </a:tcPr>
                </a:tc>
                <a:tc>
                  <a:txBody>
                    <a:bodyPr/>
                    <a:lstStyle/>
                    <a:p>
                      <a:pPr algn="ctr"/>
                      <a:r>
                        <a:rPr lang="fr-BE" sz="1200" b="1" dirty="0"/>
                        <a:t>MOB’ISP</a:t>
                      </a:r>
                    </a:p>
                  </a:txBody>
                  <a:tcPr anchor="ctr">
                    <a:solidFill>
                      <a:schemeClr val="accent6">
                        <a:lumMod val="20000"/>
                        <a:lumOff val="80000"/>
                      </a:schemeClr>
                    </a:solidFill>
                  </a:tcPr>
                </a:tc>
                <a:tc>
                  <a:txBody>
                    <a:bodyPr/>
                    <a:lstStyle/>
                    <a:p>
                      <a:pPr algn="ctr"/>
                      <a:r>
                        <a:rPr lang="fr-BE" sz="1200" b="1" dirty="0"/>
                        <a:t>MOBWAL</a:t>
                      </a:r>
                    </a:p>
                  </a:txBody>
                  <a:tcPr anchor="ctr">
                    <a:solidFill>
                      <a:schemeClr val="accent1">
                        <a:lumMod val="20000"/>
                        <a:lumOff val="80000"/>
                      </a:schemeClr>
                    </a:solidFill>
                  </a:tcPr>
                </a:tc>
                <a:tc>
                  <a:txBody>
                    <a:bodyPr/>
                    <a:lstStyle/>
                    <a:p>
                      <a:pPr algn="ctr"/>
                      <a:r>
                        <a:rPr lang="fr-BE" sz="1200" b="1" dirty="0"/>
                        <a:t>MOBISP</a:t>
                      </a:r>
                    </a:p>
                  </a:txBody>
                  <a:tcPr anchor="ctr">
                    <a:solidFill>
                      <a:schemeClr val="accent6">
                        <a:lumMod val="20000"/>
                        <a:lumOff val="80000"/>
                      </a:schemeClr>
                    </a:solidFill>
                  </a:tcPr>
                </a:tc>
                <a:extLst>
                  <a:ext uri="{0D108BD9-81ED-4DB2-BD59-A6C34878D82A}">
                    <a16:rowId xmlns:a16="http://schemas.microsoft.com/office/drawing/2014/main" val="499538544"/>
                  </a:ext>
                </a:extLst>
              </a:tr>
              <a:tr h="266115">
                <a:tc>
                  <a:txBody>
                    <a:bodyPr/>
                    <a:lstStyle/>
                    <a:p>
                      <a:r>
                        <a:rPr lang="fr-BE" sz="1200" dirty="0"/>
                        <a:t>Travail/Formation</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err="1">
                          <a:highlight>
                            <a:srgbClr val="FFFF00"/>
                          </a:highlight>
                        </a:rPr>
                        <a:t>nn</a:t>
                      </a:r>
                      <a:endParaRPr lang="fr-BE" sz="1400" dirty="0">
                        <a:highlight>
                          <a:srgbClr val="FFFF00"/>
                        </a:highlight>
                      </a:endParaRPr>
                    </a:p>
                  </a:txBody>
                  <a:tcPr anchor="ctr">
                    <a:solidFill>
                      <a:schemeClr val="accent1">
                        <a:lumMod val="20000"/>
                        <a:lumOff val="80000"/>
                      </a:schemeClr>
                    </a:solidFill>
                  </a:tcPr>
                </a:tc>
                <a:tc>
                  <a:txBody>
                    <a:bodyPr/>
                    <a:lstStyle/>
                    <a:p>
                      <a:pPr algn="ctr"/>
                      <a:r>
                        <a:rPr lang="fr-BE" sz="1400" dirty="0" err="1">
                          <a:highlight>
                            <a:srgbClr val="FFFF00"/>
                          </a:highlight>
                        </a:rPr>
                        <a:t>nn</a:t>
                      </a:r>
                      <a:endParaRPr lang="fr-BE" sz="1400" dirty="0">
                        <a:highlight>
                          <a:srgbClr val="FFFF00"/>
                        </a:highlight>
                      </a:endParaRPr>
                    </a:p>
                  </a:txBody>
                  <a:tcPr anchor="ctr">
                    <a:solidFill>
                      <a:schemeClr val="accent6">
                        <a:lumMod val="20000"/>
                        <a:lumOff val="80000"/>
                      </a:schemeClr>
                    </a:solidFill>
                  </a:tcPr>
                </a:tc>
                <a:tc>
                  <a:txBody>
                    <a:bodyPr/>
                    <a:lstStyle/>
                    <a:p>
                      <a:pPr algn="ctr"/>
                      <a:endParaRPr lang="fr-BE" sz="1400" dirty="0">
                        <a:highlight>
                          <a:srgbClr val="FFFF00"/>
                        </a:highlight>
                      </a:endParaRPr>
                    </a:p>
                  </a:txBody>
                  <a:tcPr anchor="ctr">
                    <a:solidFill>
                      <a:schemeClr val="bg1"/>
                    </a:solidFill>
                  </a:tcPr>
                </a:tc>
                <a:tc>
                  <a:txBody>
                    <a:bodyPr/>
                    <a:lstStyle/>
                    <a:p>
                      <a:pPr algn="ctr"/>
                      <a:r>
                        <a:rPr lang="fr-BE" sz="1400" dirty="0" err="1">
                          <a:highlight>
                            <a:srgbClr val="FFFF00"/>
                          </a:highlight>
                        </a:rPr>
                        <a:t>nn</a:t>
                      </a:r>
                      <a:endParaRPr lang="fr-BE" sz="1400" dirty="0">
                        <a:highlight>
                          <a:srgbClr val="FFFF00"/>
                        </a:highlight>
                      </a:endParaRPr>
                    </a:p>
                  </a:txBody>
                  <a:tcPr anchor="ctr">
                    <a:solidFill>
                      <a:schemeClr val="accent1">
                        <a:lumMod val="20000"/>
                        <a:lumOff val="80000"/>
                      </a:schemeClr>
                    </a:solidFill>
                  </a:tcPr>
                </a:tc>
                <a:tc>
                  <a:txBody>
                    <a:bodyPr/>
                    <a:lstStyle/>
                    <a:p>
                      <a:pPr algn="ctr"/>
                      <a:r>
                        <a:rPr lang="fr-BE" sz="1400" dirty="0" err="1">
                          <a:highlight>
                            <a:srgbClr val="FFFF00"/>
                          </a:highlight>
                        </a:rPr>
                        <a:t>nn</a:t>
                      </a:r>
                      <a:endParaRPr lang="fr-BE" sz="1400" dirty="0">
                        <a:highlight>
                          <a:srgbClr val="FFFF00"/>
                        </a:highlight>
                      </a:endParaRPr>
                    </a:p>
                  </a:txBody>
                  <a:tcPr anchor="ctr">
                    <a:solidFill>
                      <a:schemeClr val="accent6">
                        <a:lumMod val="20000"/>
                        <a:lumOff val="80000"/>
                      </a:schemeClr>
                    </a:solidFill>
                  </a:tcPr>
                </a:tc>
                <a:tc>
                  <a:txBody>
                    <a:bodyPr/>
                    <a:lstStyle/>
                    <a:p>
                      <a:pPr algn="ctr"/>
                      <a:r>
                        <a:rPr lang="fr-BE" sz="1400" dirty="0" err="1">
                          <a:highlight>
                            <a:srgbClr val="FFFF00"/>
                          </a:highlight>
                        </a:rPr>
                        <a:t>nn</a:t>
                      </a:r>
                      <a:endParaRPr lang="fr-BE" sz="1400" dirty="0">
                        <a:highlight>
                          <a:srgbClr val="FFFF00"/>
                        </a:highlight>
                      </a:endParaRPr>
                    </a:p>
                  </a:txBody>
                  <a:tcPr anchor="ctr">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err="1">
                          <a:highlight>
                            <a:srgbClr val="FFFF00"/>
                          </a:highlight>
                        </a:rPr>
                        <a:t>nn</a:t>
                      </a:r>
                      <a:endParaRPr lang="fr-BE" sz="1400" dirty="0">
                        <a:highlight>
                          <a:srgbClr val="FFFF00"/>
                        </a:highlight>
                      </a:endParaRPr>
                    </a:p>
                  </a:txBody>
                  <a:tcPr anchor="ctr">
                    <a:lnB w="28575" cap="flat" cmpd="sng" algn="ctr">
                      <a:solidFill>
                        <a:srgbClr val="FF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03166804"/>
                  </a:ext>
                </a:extLst>
              </a:tr>
              <a:tr h="266115">
                <a:tc>
                  <a:txBody>
                    <a:bodyPr/>
                    <a:lstStyle/>
                    <a:p>
                      <a:r>
                        <a:rPr lang="fr-BE" sz="1200" dirty="0"/>
                        <a:t>Courses</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a:t>40,90%</a:t>
                      </a:r>
                    </a:p>
                  </a:txBody>
                  <a:tcPr anchor="ctr">
                    <a:solidFill>
                      <a:schemeClr val="accent1">
                        <a:lumMod val="20000"/>
                        <a:lumOff val="80000"/>
                      </a:schemeClr>
                    </a:solidFill>
                  </a:tcPr>
                </a:tc>
                <a:tc>
                  <a:txBody>
                    <a:bodyPr/>
                    <a:lstStyle/>
                    <a:p>
                      <a:pPr algn="ctr"/>
                      <a:r>
                        <a:rPr lang="fr-BE" sz="1400" dirty="0"/>
                        <a:t>41,60%</a:t>
                      </a:r>
                    </a:p>
                  </a:txBody>
                  <a:tcPr anchor="ctr">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75,90%</a:t>
                      </a:r>
                    </a:p>
                  </a:txBody>
                  <a:tcPr anchor="ctr">
                    <a:solidFill>
                      <a:schemeClr val="accent1">
                        <a:lumMod val="20000"/>
                        <a:lumOff val="80000"/>
                      </a:schemeClr>
                    </a:solidFill>
                  </a:tcPr>
                </a:tc>
                <a:tc>
                  <a:txBody>
                    <a:bodyPr/>
                    <a:lstStyle/>
                    <a:p>
                      <a:pPr algn="ctr"/>
                      <a:r>
                        <a:rPr lang="fr-BE" sz="1400" dirty="0"/>
                        <a:t>71,40%</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r>
                        <a:rPr lang="fr-BE" sz="1400" dirty="0"/>
                        <a:t>5,90%</a:t>
                      </a:r>
                    </a:p>
                  </a:txBody>
                  <a:tcPr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solidFill>
                      <a:schemeClr val="accent1">
                        <a:lumMod val="20000"/>
                        <a:lumOff val="80000"/>
                      </a:schemeClr>
                    </a:solidFill>
                  </a:tcPr>
                </a:tc>
                <a:tc>
                  <a:txBody>
                    <a:bodyPr/>
                    <a:lstStyle/>
                    <a:p>
                      <a:pPr algn="ctr"/>
                      <a:r>
                        <a:rPr lang="fr-BE" sz="1400" dirty="0"/>
                        <a:t>11,80%</a:t>
                      </a:r>
                    </a:p>
                  </a:txBody>
                  <a:tcPr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1438459515"/>
                  </a:ext>
                </a:extLst>
              </a:tr>
              <a:tr h="26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dirty="0"/>
                        <a:t>Services</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a:t>21,15%</a:t>
                      </a:r>
                    </a:p>
                  </a:txBody>
                  <a:tcPr anchor="ctr">
                    <a:solidFill>
                      <a:schemeClr val="accent1">
                        <a:lumMod val="20000"/>
                        <a:lumOff val="80000"/>
                      </a:schemeClr>
                    </a:solidFill>
                  </a:tcPr>
                </a:tc>
                <a:tc>
                  <a:txBody>
                    <a:bodyPr/>
                    <a:lstStyle/>
                    <a:p>
                      <a:pPr algn="ctr"/>
                      <a:r>
                        <a:rPr lang="fr-BE" sz="1400" dirty="0"/>
                        <a:t>17,25%</a:t>
                      </a:r>
                    </a:p>
                  </a:txBody>
                  <a:tcPr anchor="ctr">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41,30%</a:t>
                      </a:r>
                    </a:p>
                  </a:txBody>
                  <a:tcPr anchor="ctr">
                    <a:solidFill>
                      <a:schemeClr val="accent1">
                        <a:lumMod val="20000"/>
                        <a:lumOff val="80000"/>
                      </a:schemeClr>
                    </a:solidFill>
                  </a:tcPr>
                </a:tc>
                <a:tc>
                  <a:txBody>
                    <a:bodyPr/>
                    <a:lstStyle/>
                    <a:p>
                      <a:pPr algn="ctr"/>
                      <a:r>
                        <a:rPr lang="fr-BE" sz="1400" dirty="0"/>
                        <a:t>28,20%</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r>
                        <a:rPr lang="fr-BE" sz="1400" dirty="0"/>
                        <a:t>1%</a:t>
                      </a:r>
                    </a:p>
                  </a:txBody>
                  <a:tcPr anchor="ctr">
                    <a:lnL w="28575" cap="flat" cmpd="sng" algn="ctr">
                      <a:solidFill>
                        <a:srgbClr val="FF0000"/>
                      </a:solidFill>
                      <a:prstDash val="solid"/>
                      <a:round/>
                      <a:headEnd type="none" w="med" len="med"/>
                      <a:tailEnd type="none" w="med" len="med"/>
                    </a:lnL>
                    <a:solidFill>
                      <a:schemeClr val="accent1">
                        <a:lumMod val="20000"/>
                        <a:lumOff val="80000"/>
                      </a:schemeClr>
                    </a:solidFill>
                  </a:tcPr>
                </a:tc>
                <a:tc>
                  <a:txBody>
                    <a:bodyPr/>
                    <a:lstStyle/>
                    <a:p>
                      <a:pPr algn="ctr"/>
                      <a:r>
                        <a:rPr lang="fr-BE" sz="1400" dirty="0"/>
                        <a:t>6,30%</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850671210"/>
                  </a:ext>
                </a:extLst>
              </a:tr>
              <a:tr h="283045">
                <a:tc>
                  <a:txBody>
                    <a:bodyPr/>
                    <a:lstStyle/>
                    <a:p>
                      <a:r>
                        <a:rPr lang="fr-BE" sz="1200" dirty="0"/>
                        <a:t>Vie sociale</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400" dirty="0"/>
                        <a:t>23,65%</a:t>
                      </a:r>
                    </a:p>
                  </a:txBody>
                  <a:tcPr anchor="ctr">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19,70%</a:t>
                      </a:r>
                    </a:p>
                  </a:txBody>
                  <a:tcPr anchor="ctr">
                    <a:lnB w="28575" cap="flat" cmpd="sng" algn="ctr">
                      <a:solidFill>
                        <a:srgbClr val="FF0000"/>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44,50%</a:t>
                      </a:r>
                    </a:p>
                  </a:txBody>
                  <a:tcPr anchor="ctr">
                    <a:solidFill>
                      <a:schemeClr val="accent1">
                        <a:lumMod val="20000"/>
                        <a:lumOff val="80000"/>
                      </a:schemeClr>
                    </a:solidFill>
                  </a:tcPr>
                </a:tc>
                <a:tc>
                  <a:txBody>
                    <a:bodyPr/>
                    <a:lstStyle/>
                    <a:p>
                      <a:pPr algn="ctr"/>
                      <a:r>
                        <a:rPr lang="fr-BE" sz="1400" dirty="0"/>
                        <a:t>33,40%</a:t>
                      </a:r>
                    </a:p>
                  </a:txBody>
                  <a:tcPr anchor="ctr">
                    <a:lnR w="28575" cap="flat" cmpd="sng" algn="ctr">
                      <a:solidFill>
                        <a:srgbClr val="FF0000"/>
                      </a:solidFill>
                      <a:prstDash val="solid"/>
                      <a:round/>
                      <a:headEnd type="none" w="med" len="med"/>
                      <a:tailEnd type="none" w="med" len="med"/>
                    </a:lnR>
                    <a:solidFill>
                      <a:schemeClr val="accent6">
                        <a:lumMod val="20000"/>
                        <a:lumOff val="80000"/>
                      </a:schemeClr>
                    </a:solidFill>
                  </a:tcPr>
                </a:tc>
                <a:tc>
                  <a:txBody>
                    <a:bodyPr/>
                    <a:lstStyle/>
                    <a:p>
                      <a:pPr algn="ctr"/>
                      <a:r>
                        <a:rPr lang="fr-BE" sz="1400" dirty="0"/>
                        <a:t>2,80%</a:t>
                      </a:r>
                    </a:p>
                  </a:txBody>
                  <a:tcPr anchor="ctr">
                    <a:lnL w="28575" cap="flat" cmpd="sng" algn="ctr">
                      <a:solidFill>
                        <a:srgbClr val="FF0000"/>
                      </a:solidFill>
                      <a:prstDash val="solid"/>
                      <a:round/>
                      <a:headEnd type="none" w="med" len="med"/>
                      <a:tailEnd type="none" w="med" len="med"/>
                    </a:lnL>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6%</a:t>
                      </a:r>
                    </a:p>
                  </a:txBody>
                  <a:tcPr anchor="ctr">
                    <a:lnR w="28575" cap="flat" cmpd="sng" algn="ctr">
                      <a:solidFill>
                        <a:srgbClr val="FF0000"/>
                      </a:solidFill>
                      <a:prstDash val="solid"/>
                      <a:round/>
                      <a:headEnd type="none" w="med" len="med"/>
                      <a:tailEnd type="none" w="med" len="med"/>
                    </a:lnR>
                    <a:lnB w="28575" cap="flat" cmpd="sng" algn="ctr">
                      <a:solidFill>
                        <a:srgbClr val="FF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9130037"/>
                  </a:ext>
                </a:extLst>
              </a:tr>
              <a:tr h="266115">
                <a:tc>
                  <a:txBody>
                    <a:bodyPr/>
                    <a:lstStyle/>
                    <a:p>
                      <a:r>
                        <a:rPr lang="fr-BE" sz="1200" dirty="0"/>
                        <a:t>Aide/Soins</a:t>
                      </a:r>
                    </a:p>
                  </a:txBody>
                  <a:tcPr>
                    <a:lnL w="12700" cap="flat" cmpd="sng" algn="ctr">
                      <a:solidFill>
                        <a:schemeClr val="accent1">
                          <a:lumMod val="20000"/>
                          <a:lumOff val="8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solidFill>
                      <a:schemeClr val="tx2">
                        <a:lumMod val="20000"/>
                        <a:lumOff val="80000"/>
                      </a:schemeClr>
                    </a:solidFill>
                  </a:tcPr>
                </a:tc>
                <a:tc>
                  <a:txBody>
                    <a:bodyPr/>
                    <a:lstStyle/>
                    <a:p>
                      <a:pPr algn="ctr"/>
                      <a:r>
                        <a:rPr lang="fr-BE" sz="1400" dirty="0"/>
                        <a:t>6,60%</a:t>
                      </a:r>
                    </a:p>
                  </a:txBody>
                  <a:tcPr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8,90%</a:t>
                      </a:r>
                    </a:p>
                  </a:txBody>
                  <a:tcPr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lnL w="28575" cap="flat" cmpd="sng" algn="ctr">
                      <a:solidFill>
                        <a:srgbClr val="FF0000"/>
                      </a:solidFill>
                      <a:prstDash val="solid"/>
                      <a:round/>
                      <a:headEnd type="none" w="med" len="med"/>
                      <a:tailEnd type="none" w="med" len="med"/>
                    </a:lnL>
                    <a:solidFill>
                      <a:schemeClr val="bg1"/>
                    </a:solidFill>
                  </a:tcPr>
                </a:tc>
                <a:tc>
                  <a:txBody>
                    <a:bodyPr/>
                    <a:lstStyle/>
                    <a:p>
                      <a:pPr algn="ctr"/>
                      <a:r>
                        <a:rPr lang="fr-BE" sz="1400" dirty="0"/>
                        <a:t>10,80%</a:t>
                      </a:r>
                    </a:p>
                  </a:txBody>
                  <a:tcPr anchor="ctr">
                    <a:solidFill>
                      <a:schemeClr val="accent1">
                        <a:lumMod val="20000"/>
                        <a:lumOff val="80000"/>
                      </a:schemeClr>
                    </a:solidFill>
                  </a:tcPr>
                </a:tc>
                <a:tc>
                  <a:txBody>
                    <a:bodyPr/>
                    <a:lstStyle/>
                    <a:p>
                      <a:pPr algn="ctr"/>
                      <a:r>
                        <a:rPr lang="fr-BE" sz="1400" dirty="0"/>
                        <a:t>14,30%</a:t>
                      </a:r>
                    </a:p>
                  </a:txBody>
                  <a:tcPr anchor="ctr">
                    <a:solidFill>
                      <a:schemeClr val="accent6">
                        <a:lumMod val="20000"/>
                        <a:lumOff val="80000"/>
                      </a:schemeClr>
                    </a:solidFill>
                  </a:tcPr>
                </a:tc>
                <a:tc>
                  <a:txBody>
                    <a:bodyPr/>
                    <a:lstStyle/>
                    <a:p>
                      <a:pPr marL="0" algn="ctr" defTabSz="914400" rtl="0" eaLnBrk="1" latinLnBrk="0" hangingPunct="1"/>
                      <a:r>
                        <a:rPr lang="fr-BE" sz="1400" kern="1200" dirty="0">
                          <a:solidFill>
                            <a:schemeClr val="dk1"/>
                          </a:solidFill>
                          <a:latin typeface="+mn-lt"/>
                          <a:ea typeface="+mn-ea"/>
                          <a:cs typeface="+mn-cs"/>
                        </a:rPr>
                        <a:t>2,40%</a:t>
                      </a:r>
                    </a:p>
                  </a:txBody>
                  <a:tcPr anchor="ctr">
                    <a:lnT w="28575" cap="flat" cmpd="sng" algn="ctr">
                      <a:solidFill>
                        <a:srgbClr val="FF0000"/>
                      </a:solidFill>
                      <a:prstDash val="solid"/>
                      <a:round/>
                      <a:headEnd type="none" w="med" len="med"/>
                      <a:tailEnd type="none" w="med" len="med"/>
                    </a:lnT>
                    <a:solidFill>
                      <a:schemeClr val="accent1">
                        <a:lumMod val="20000"/>
                        <a:lumOff val="80000"/>
                      </a:schemeClr>
                    </a:solidFill>
                  </a:tcPr>
                </a:tc>
                <a:tc>
                  <a:txBody>
                    <a:bodyPr/>
                    <a:lstStyle/>
                    <a:p>
                      <a:pPr marL="0" algn="ctr" defTabSz="914400" rtl="0" eaLnBrk="1" latinLnBrk="0" hangingPunct="1"/>
                      <a:r>
                        <a:rPr lang="fr-BE" sz="1400" kern="1200" dirty="0">
                          <a:solidFill>
                            <a:schemeClr val="dk1"/>
                          </a:solidFill>
                          <a:latin typeface="+mn-lt"/>
                          <a:ea typeface="+mn-ea"/>
                          <a:cs typeface="+mn-cs"/>
                        </a:rPr>
                        <a:t>3,50%</a:t>
                      </a:r>
                    </a:p>
                  </a:txBody>
                  <a:tcPr anchor="ctr">
                    <a:lnT w="28575" cap="flat" cmpd="sng" algn="ctr">
                      <a:solidFill>
                        <a:srgbClr val="FF0000"/>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4084170310"/>
                  </a:ext>
                </a:extLst>
              </a:tr>
              <a:tr h="283045">
                <a:tc>
                  <a:txBody>
                    <a:bodyPr/>
                    <a:lstStyle/>
                    <a:p>
                      <a:r>
                        <a:rPr lang="fr-BE" sz="1200" dirty="0"/>
                        <a:t>Déposer/Reprendre</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a:t>17,65%</a:t>
                      </a:r>
                    </a:p>
                  </a:txBody>
                  <a:tcPr anchor="ctr">
                    <a:lnT w="28575" cap="flat" cmpd="sng" algn="ctr">
                      <a:solidFill>
                        <a:srgbClr val="FF0000"/>
                      </a:solidFill>
                      <a:prstDash val="solid"/>
                      <a:round/>
                      <a:headEnd type="none" w="med" len="med"/>
                      <a:tailEnd type="none" w="med" len="med"/>
                    </a:lnT>
                    <a:solidFill>
                      <a:schemeClr val="accent1">
                        <a:lumMod val="20000"/>
                        <a:lumOff val="80000"/>
                      </a:schemeClr>
                    </a:solidFill>
                  </a:tcPr>
                </a:tc>
                <a:tc>
                  <a:txBody>
                    <a:bodyPr/>
                    <a:lstStyle/>
                    <a:p>
                      <a:pPr algn="ctr"/>
                      <a:r>
                        <a:rPr lang="fr-BE" sz="1400" dirty="0"/>
                        <a:t>15,25%</a:t>
                      </a:r>
                    </a:p>
                  </a:txBody>
                  <a:tcPr anchor="ctr">
                    <a:lnT w="28575" cap="flat" cmpd="sng" algn="ctr">
                      <a:solidFill>
                        <a:srgbClr val="FF0000"/>
                      </a:solidFill>
                      <a:prstDash val="solid"/>
                      <a:round/>
                      <a:headEnd type="none" w="med" len="med"/>
                      <a:tailEnd type="none" w="med" len="med"/>
                    </a:lnT>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24%</a:t>
                      </a:r>
                    </a:p>
                  </a:txBody>
                  <a:tcPr anchor="ctr">
                    <a:solidFill>
                      <a:schemeClr val="accent1">
                        <a:lumMod val="20000"/>
                        <a:lumOff val="80000"/>
                      </a:schemeClr>
                    </a:solidFill>
                  </a:tcPr>
                </a:tc>
                <a:tc>
                  <a:txBody>
                    <a:bodyPr/>
                    <a:lstStyle/>
                    <a:p>
                      <a:pPr algn="ctr"/>
                      <a:r>
                        <a:rPr lang="fr-BE" sz="1400" dirty="0"/>
                        <a:t>16,30%</a:t>
                      </a:r>
                    </a:p>
                  </a:txBody>
                  <a:tcPr anchor="ctr">
                    <a:solidFill>
                      <a:schemeClr val="accent6">
                        <a:lumMod val="20000"/>
                        <a:lumOff val="80000"/>
                      </a:schemeClr>
                    </a:solidFill>
                  </a:tcPr>
                </a:tc>
                <a:tc>
                  <a:txBody>
                    <a:bodyPr/>
                    <a:lstStyle/>
                    <a:p>
                      <a:pPr algn="ctr"/>
                      <a:r>
                        <a:rPr lang="fr-BE" sz="1400" dirty="0"/>
                        <a:t>11,30%</a:t>
                      </a:r>
                    </a:p>
                  </a:txBody>
                  <a:tcPr anchor="ctr">
                    <a:solidFill>
                      <a:schemeClr val="accent1">
                        <a:lumMod val="20000"/>
                        <a:lumOff val="80000"/>
                      </a:schemeClr>
                    </a:solidFill>
                  </a:tcPr>
                </a:tc>
                <a:tc>
                  <a:txBody>
                    <a:bodyPr/>
                    <a:lstStyle/>
                    <a:p>
                      <a:pPr algn="ctr"/>
                      <a:r>
                        <a:rPr lang="fr-BE" sz="1400" dirty="0"/>
                        <a:t>14,20%</a:t>
                      </a:r>
                    </a:p>
                  </a:txBody>
                  <a:tcPr anchor="ctr">
                    <a:solidFill>
                      <a:schemeClr val="accent6">
                        <a:lumMod val="20000"/>
                        <a:lumOff val="80000"/>
                      </a:schemeClr>
                    </a:solidFill>
                  </a:tcPr>
                </a:tc>
                <a:extLst>
                  <a:ext uri="{0D108BD9-81ED-4DB2-BD59-A6C34878D82A}">
                    <a16:rowId xmlns:a16="http://schemas.microsoft.com/office/drawing/2014/main" val="575650886"/>
                  </a:ext>
                </a:extLst>
              </a:tr>
              <a:tr h="283045">
                <a:tc>
                  <a:txBody>
                    <a:bodyPr/>
                    <a:lstStyle/>
                    <a:p>
                      <a:r>
                        <a:rPr lang="fr-BE" sz="1200" dirty="0"/>
                        <a:t>Loisirs</a:t>
                      </a:r>
                    </a:p>
                  </a:txBody>
                  <a:tcPr>
                    <a:lnL w="12700" cap="flat" cmpd="sng" algn="ctr">
                      <a:solidFill>
                        <a:schemeClr val="accent1">
                          <a:lumMod val="20000"/>
                          <a:lumOff val="80000"/>
                        </a:schemeClr>
                      </a:solidFill>
                      <a:prstDash val="solid"/>
                      <a:round/>
                      <a:headEnd type="none" w="med" len="med"/>
                      <a:tailEnd type="none" w="med" len="med"/>
                    </a:lnL>
                    <a:solidFill>
                      <a:schemeClr val="tx2">
                        <a:lumMod val="20000"/>
                        <a:lumOff val="80000"/>
                      </a:schemeClr>
                    </a:solidFill>
                  </a:tcPr>
                </a:tc>
                <a:tc>
                  <a:txBody>
                    <a:bodyPr/>
                    <a:lstStyle/>
                    <a:p>
                      <a:pPr algn="ctr"/>
                      <a:r>
                        <a:rPr lang="fr-BE" sz="1400" dirty="0"/>
                        <a:t>18,85%</a:t>
                      </a:r>
                    </a:p>
                  </a:txBody>
                  <a:tcPr anchor="ctr">
                    <a:solidFill>
                      <a:schemeClr val="accent1">
                        <a:lumMod val="20000"/>
                        <a:lumOff val="80000"/>
                      </a:schemeClr>
                    </a:solidFill>
                  </a:tcPr>
                </a:tc>
                <a:tc>
                  <a:txBody>
                    <a:bodyPr/>
                    <a:lstStyle/>
                    <a:p>
                      <a:pPr algn="ctr"/>
                      <a:r>
                        <a:rPr lang="fr-BE" sz="1400" dirty="0"/>
                        <a:t>16,25%</a:t>
                      </a:r>
                    </a:p>
                  </a:txBody>
                  <a:tcPr anchor="ctr">
                    <a:solidFill>
                      <a:schemeClr val="accent6">
                        <a:lumMod val="20000"/>
                        <a:lumOff val="80000"/>
                      </a:schemeClr>
                    </a:solidFill>
                  </a:tcPr>
                </a:tc>
                <a:tc>
                  <a:txBody>
                    <a:bodyPr/>
                    <a:lstStyle/>
                    <a:p>
                      <a:pPr algn="ctr"/>
                      <a:endParaRPr lang="fr-BE" sz="1400" dirty="0"/>
                    </a:p>
                  </a:txBody>
                  <a:tcPr anchor="ctr">
                    <a:solidFill>
                      <a:schemeClr val="bg1"/>
                    </a:solidFill>
                  </a:tcPr>
                </a:tc>
                <a:tc>
                  <a:txBody>
                    <a:bodyPr/>
                    <a:lstStyle/>
                    <a:p>
                      <a:pPr algn="ctr"/>
                      <a:r>
                        <a:rPr lang="fr-BE" sz="1400" dirty="0"/>
                        <a:t>34,70%</a:t>
                      </a:r>
                    </a:p>
                  </a:txBody>
                  <a:tcPr anchor="ctr">
                    <a:solidFill>
                      <a:schemeClr val="accent1">
                        <a:lumMod val="20000"/>
                        <a:lumOff val="80000"/>
                      </a:schemeClr>
                    </a:solidFill>
                  </a:tcPr>
                </a:tc>
                <a:tc>
                  <a:txBody>
                    <a:bodyPr/>
                    <a:lstStyle/>
                    <a:p>
                      <a:pPr algn="ctr"/>
                      <a:r>
                        <a:rPr lang="fr-BE" sz="1400" dirty="0"/>
                        <a:t>26,30%</a:t>
                      </a:r>
                    </a:p>
                  </a:txBody>
                  <a:tcPr anchor="ctr">
                    <a:solidFill>
                      <a:schemeClr val="accent6">
                        <a:lumMod val="20000"/>
                        <a:lumOff val="80000"/>
                      </a:schemeClr>
                    </a:solidFill>
                  </a:tcPr>
                </a:tc>
                <a:tc>
                  <a:txBody>
                    <a:bodyPr/>
                    <a:lstStyle/>
                    <a:p>
                      <a:pPr algn="ctr"/>
                      <a:r>
                        <a:rPr lang="fr-BE" sz="1400" dirty="0"/>
                        <a:t>3,00%</a:t>
                      </a:r>
                    </a:p>
                  </a:txBody>
                  <a:tcPr anchor="ctr">
                    <a:solidFill>
                      <a:schemeClr val="accent1">
                        <a:lumMod val="20000"/>
                        <a:lumOff val="80000"/>
                      </a:schemeClr>
                    </a:solidFill>
                  </a:tcPr>
                </a:tc>
                <a:tc>
                  <a:txBody>
                    <a:bodyPr/>
                    <a:lstStyle/>
                    <a:p>
                      <a:pPr algn="ctr"/>
                      <a:r>
                        <a:rPr lang="fr-BE" sz="1400" dirty="0"/>
                        <a:t>6,20%</a:t>
                      </a:r>
                    </a:p>
                  </a:txBody>
                  <a:tcPr anchor="ctr">
                    <a:solidFill>
                      <a:schemeClr val="accent6">
                        <a:lumMod val="20000"/>
                        <a:lumOff val="80000"/>
                      </a:schemeClr>
                    </a:solidFill>
                  </a:tcPr>
                </a:tc>
                <a:extLst>
                  <a:ext uri="{0D108BD9-81ED-4DB2-BD59-A6C34878D82A}">
                    <a16:rowId xmlns:a16="http://schemas.microsoft.com/office/drawing/2014/main" val="425022372"/>
                  </a:ext>
                </a:extLst>
              </a:tr>
              <a:tr h="283045">
                <a:tc>
                  <a:txBody>
                    <a:bodyPr/>
                    <a:lstStyle/>
                    <a:p>
                      <a:r>
                        <a:rPr lang="fr-BE" sz="1200" dirty="0"/>
                        <a:t>Bénévolat</a:t>
                      </a:r>
                    </a:p>
                  </a:txBody>
                  <a:tcPr>
                    <a:lnL w="12700" cap="flat" cmpd="sng" algn="ctr">
                      <a:solidFill>
                        <a:schemeClr val="accent1">
                          <a:lumMod val="20000"/>
                          <a:lumOff val="80000"/>
                        </a:schemeClr>
                      </a:solidFill>
                      <a:prstDash val="solid"/>
                      <a:round/>
                      <a:headEnd type="none" w="med" len="med"/>
                      <a:tailEnd type="none" w="med" len="med"/>
                    </a:lnL>
                    <a:lnB w="12700" cap="flat" cmpd="sng" algn="ctr">
                      <a:solidFill>
                        <a:schemeClr val="accent1">
                          <a:lumMod val="20000"/>
                          <a:lumOff val="80000"/>
                        </a:schemeClr>
                      </a:solidFill>
                      <a:prstDash val="solid"/>
                      <a:round/>
                      <a:headEnd type="none" w="med" len="med"/>
                      <a:tailEnd type="none" w="med" len="med"/>
                    </a:lnB>
                    <a:solidFill>
                      <a:schemeClr val="tx2">
                        <a:lumMod val="20000"/>
                        <a:lumOff val="80000"/>
                      </a:schemeClr>
                    </a:solidFill>
                  </a:tcPr>
                </a:tc>
                <a:tc>
                  <a:txBody>
                    <a:bodyPr/>
                    <a:lstStyle/>
                    <a:p>
                      <a:pPr algn="ctr"/>
                      <a:r>
                        <a:rPr lang="fr-BE" sz="1400" dirty="0"/>
                        <a:t>2,20%</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1,95%</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tc>
                  <a:txBody>
                    <a:bodyPr/>
                    <a:lstStyle/>
                    <a:p>
                      <a:pPr algn="ctr"/>
                      <a:endParaRPr lang="fr-BE" sz="1400" dirty="0"/>
                    </a:p>
                  </a:txBody>
                  <a:tcPr anchor="ctr">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fr-BE" sz="1400" dirty="0"/>
                        <a:t>3,90%</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3,00%</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tc>
                  <a:txBody>
                    <a:bodyPr/>
                    <a:lstStyle/>
                    <a:p>
                      <a:pPr algn="ctr"/>
                      <a:r>
                        <a:rPr lang="fr-BE" sz="1400" dirty="0"/>
                        <a:t>0,50%</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a:txBody>
                    <a:bodyPr/>
                    <a:lstStyle/>
                    <a:p>
                      <a:pPr algn="ctr"/>
                      <a:r>
                        <a:rPr lang="fr-BE" sz="1400" dirty="0"/>
                        <a:t>0,90%</a:t>
                      </a:r>
                    </a:p>
                  </a:txBody>
                  <a:tcPr anchor="ctr">
                    <a:lnB w="12700" cap="flat" cmpd="sng" algn="ctr">
                      <a:solidFill>
                        <a:schemeClr val="accent1">
                          <a:lumMod val="20000"/>
                          <a:lumOff val="8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89855916"/>
                  </a:ext>
                </a:extLst>
              </a:tr>
            </a:tbl>
          </a:graphicData>
        </a:graphic>
      </p:graphicFrame>
    </p:spTree>
    <p:extLst>
      <p:ext uri="{BB962C8B-B14F-4D97-AF65-F5344CB8AC3E}">
        <p14:creationId xmlns:p14="http://schemas.microsoft.com/office/powerpoint/2010/main" val="1913611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630164-DCA3-82E3-B287-1540A16BC13F}"/>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941D68F7-86AF-AA3C-E20F-7490417A5110}"/>
              </a:ext>
            </a:extLst>
          </p:cNvPr>
          <p:cNvSpPr>
            <a:spLocks noGrp="1"/>
          </p:cNvSpPr>
          <p:nvPr>
            <p:ph type="sldNum" sz="quarter" idx="12"/>
          </p:nvPr>
        </p:nvSpPr>
        <p:spPr/>
        <p:txBody>
          <a:bodyPr/>
          <a:lstStyle/>
          <a:p>
            <a:pPr>
              <a:defRPr/>
            </a:pPr>
            <a:fld id="{F7930624-6306-4DDE-A1A0-2F06819443EE}" type="slidenum">
              <a:rPr lang="fr-FR" smtClean="0"/>
              <a:pPr>
                <a:defRPr/>
              </a:pPr>
              <a:t>16</a:t>
            </a:fld>
            <a:endParaRPr lang="fr-FR"/>
          </a:p>
        </p:txBody>
      </p:sp>
      <p:sp>
        <p:nvSpPr>
          <p:cNvPr id="3" name="Titre 1">
            <a:extLst>
              <a:ext uri="{FF2B5EF4-FFF2-40B4-BE49-F238E27FC236}">
                <a16:creationId xmlns:a16="http://schemas.microsoft.com/office/drawing/2014/main" id="{7ABE9F3C-DC08-F9E7-3772-2BE362E4BCE0}"/>
              </a:ext>
            </a:extLst>
          </p:cNvPr>
          <p:cNvSpPr txBox="1">
            <a:spLocks noGrp="1"/>
          </p:cNvSpPr>
          <p:nvPr>
            <p:ph type="title"/>
          </p:nvPr>
        </p:nvSpPr>
        <p:spPr>
          <a:xfrm>
            <a:off x="457200" y="548680"/>
            <a:ext cx="8229600" cy="58477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3200" dirty="0">
                <a:solidFill>
                  <a:srgbClr val="800000"/>
                </a:solidFill>
                <a:latin typeface="Rockwell" panose="02060603020205020403" pitchFamily="18" charset="0"/>
                <a:ea typeface="+mj-ea"/>
                <a:cs typeface="+mj-cs"/>
              </a:rPr>
              <a:t>RESSOURCES DE MOBILITE</a:t>
            </a:r>
            <a:endParaRPr lang="fr-BE" sz="3200" dirty="0">
              <a:solidFill>
                <a:srgbClr val="800000"/>
              </a:solidFill>
              <a:latin typeface="Rockwell" panose="02060603020205020403" pitchFamily="18" charset="0"/>
              <a:ea typeface="+mj-ea"/>
              <a:cs typeface="+mj-cs"/>
            </a:endParaRPr>
          </a:p>
        </p:txBody>
      </p:sp>
      <p:graphicFrame>
        <p:nvGraphicFramePr>
          <p:cNvPr id="11" name="Graphique 10">
            <a:extLst>
              <a:ext uri="{FF2B5EF4-FFF2-40B4-BE49-F238E27FC236}">
                <a16:creationId xmlns:a16="http://schemas.microsoft.com/office/drawing/2014/main" id="{9D903E17-CCA2-BAE7-1D4E-9D079950D8A3}"/>
              </a:ext>
            </a:extLst>
          </p:cNvPr>
          <p:cNvGraphicFramePr/>
          <p:nvPr>
            <p:extLst>
              <p:ext uri="{D42A27DB-BD31-4B8C-83A1-F6EECF244321}">
                <p14:modId xmlns:p14="http://schemas.microsoft.com/office/powerpoint/2010/main" val="262184511"/>
              </p:ext>
            </p:extLst>
          </p:nvPr>
        </p:nvGraphicFramePr>
        <p:xfrm>
          <a:off x="457200" y="1364125"/>
          <a:ext cx="8229600" cy="3649051"/>
        </p:xfrm>
        <a:graphic>
          <a:graphicData uri="http://schemas.openxmlformats.org/drawingml/2006/chart">
            <c:chart xmlns:c="http://schemas.openxmlformats.org/drawingml/2006/chart" xmlns:r="http://schemas.openxmlformats.org/officeDocument/2006/relationships" r:id="rId3"/>
          </a:graphicData>
        </a:graphic>
      </p:graphicFrame>
      <p:sp>
        <p:nvSpPr>
          <p:cNvPr id="12" name="Espace réservé du contenu 11">
            <a:extLst>
              <a:ext uri="{FF2B5EF4-FFF2-40B4-BE49-F238E27FC236}">
                <a16:creationId xmlns:a16="http://schemas.microsoft.com/office/drawing/2014/main" id="{FB4D5DFB-53BB-2F70-E716-4BB27FBF854F}"/>
              </a:ext>
            </a:extLst>
          </p:cNvPr>
          <p:cNvSpPr>
            <a:spLocks noGrp="1"/>
          </p:cNvSpPr>
          <p:nvPr>
            <p:ph idx="1"/>
          </p:nvPr>
        </p:nvSpPr>
        <p:spPr>
          <a:xfrm>
            <a:off x="457200" y="5045393"/>
            <a:ext cx="8229600" cy="1263927"/>
          </a:xfrm>
        </p:spPr>
        <p:txBody>
          <a:bodyPr/>
          <a:lstStyle/>
          <a:p>
            <a:pPr marL="0" indent="0">
              <a:buNone/>
            </a:pPr>
            <a:r>
              <a:rPr lang="fr-FR" altLang="fr-FR" sz="1800" i="1" dirty="0"/>
              <a:t>Lecture : </a:t>
            </a:r>
          </a:p>
          <a:p>
            <a:r>
              <a:rPr lang="fr-FR" altLang="fr-FR" sz="1800" i="1" dirty="0"/>
              <a:t>33% des  répondants Mob’ISP ne possèdent ni voiture ni vélo</a:t>
            </a:r>
          </a:p>
          <a:p>
            <a:r>
              <a:rPr lang="fr-FR" altLang="fr-FR" sz="1800" i="1" dirty="0"/>
              <a:t>Seuls 40% des stagiaires CISP sont détenteurs du permis de conduire, contre 84% des wallons en âge de travailler</a:t>
            </a:r>
          </a:p>
          <a:p>
            <a:pPr marL="0" indent="0">
              <a:buNone/>
            </a:pPr>
            <a:endParaRPr lang="fr-BE" dirty="0"/>
          </a:p>
        </p:txBody>
      </p:sp>
    </p:spTree>
    <p:extLst>
      <p:ext uri="{BB962C8B-B14F-4D97-AF65-F5344CB8AC3E}">
        <p14:creationId xmlns:p14="http://schemas.microsoft.com/office/powerpoint/2010/main" val="3547895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A00F8E-D5F7-7C64-BBD0-0534CD59D1E7}"/>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AF87B7F-726E-6F5B-947F-18E1EAC61B40}"/>
              </a:ext>
            </a:extLst>
          </p:cNvPr>
          <p:cNvSpPr>
            <a:spLocks noGrp="1"/>
          </p:cNvSpPr>
          <p:nvPr>
            <p:ph type="sldNum" sz="quarter" idx="12"/>
          </p:nvPr>
        </p:nvSpPr>
        <p:spPr/>
        <p:txBody>
          <a:bodyPr/>
          <a:lstStyle/>
          <a:p>
            <a:pPr>
              <a:defRPr/>
            </a:pPr>
            <a:fld id="{F7930624-6306-4DDE-A1A0-2F06819443EE}" type="slidenum">
              <a:rPr lang="fr-FR" smtClean="0"/>
              <a:pPr>
                <a:defRPr/>
              </a:pPr>
              <a:t>17</a:t>
            </a:fld>
            <a:endParaRPr lang="fr-FR"/>
          </a:p>
        </p:txBody>
      </p:sp>
      <p:sp>
        <p:nvSpPr>
          <p:cNvPr id="3" name="Titre 1">
            <a:extLst>
              <a:ext uri="{FF2B5EF4-FFF2-40B4-BE49-F238E27FC236}">
                <a16:creationId xmlns:a16="http://schemas.microsoft.com/office/drawing/2014/main" id="{9E677BF7-A2B7-A246-B42C-3777D269F71D}"/>
              </a:ext>
            </a:extLst>
          </p:cNvPr>
          <p:cNvSpPr txBox="1">
            <a:spLocks noGrp="1"/>
          </p:cNvSpPr>
          <p:nvPr>
            <p:ph type="title"/>
          </p:nvPr>
        </p:nvSpPr>
        <p:spPr>
          <a:xfrm>
            <a:off x="457200" y="57945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RESSENTIS FACE AUX MODES DE TRANSPORT</a:t>
            </a:r>
            <a:endParaRPr lang="fr-BE" sz="2800" dirty="0">
              <a:solidFill>
                <a:srgbClr val="800000"/>
              </a:solidFill>
              <a:latin typeface="Rockwell" panose="02060603020205020403" pitchFamily="18" charset="0"/>
              <a:ea typeface="+mj-ea"/>
              <a:cs typeface="+mj-cs"/>
            </a:endParaRPr>
          </a:p>
        </p:txBody>
      </p:sp>
      <p:grpSp>
        <p:nvGrpSpPr>
          <p:cNvPr id="13" name="Groupe 12">
            <a:extLst>
              <a:ext uri="{FF2B5EF4-FFF2-40B4-BE49-F238E27FC236}">
                <a16:creationId xmlns:a16="http://schemas.microsoft.com/office/drawing/2014/main" id="{1B297ED5-7A8B-900F-FA05-1B6D570B4F92}"/>
              </a:ext>
            </a:extLst>
          </p:cNvPr>
          <p:cNvGrpSpPr/>
          <p:nvPr/>
        </p:nvGrpSpPr>
        <p:grpSpPr>
          <a:xfrm>
            <a:off x="1550103" y="1877687"/>
            <a:ext cx="7116309" cy="3351513"/>
            <a:chOff x="1550103" y="1877687"/>
            <a:chExt cx="7116309" cy="3729270"/>
          </a:xfrm>
        </p:grpSpPr>
        <p:grpSp>
          <p:nvGrpSpPr>
            <p:cNvPr id="6" name="Groupe 5">
              <a:extLst>
                <a:ext uri="{FF2B5EF4-FFF2-40B4-BE49-F238E27FC236}">
                  <a16:creationId xmlns:a16="http://schemas.microsoft.com/office/drawing/2014/main" id="{A79A13A5-7623-FDEF-B2C4-E1B5C5C32C9C}"/>
                </a:ext>
              </a:extLst>
            </p:cNvPr>
            <p:cNvGrpSpPr/>
            <p:nvPr/>
          </p:nvGrpSpPr>
          <p:grpSpPr>
            <a:xfrm>
              <a:off x="1565544" y="1877687"/>
              <a:ext cx="7100868" cy="3729270"/>
              <a:chOff x="1565544" y="1877687"/>
              <a:chExt cx="7100868" cy="3729270"/>
            </a:xfrm>
          </p:grpSpPr>
          <p:pic>
            <p:nvPicPr>
              <p:cNvPr id="7" name="Image 6">
                <a:extLst>
                  <a:ext uri="{FF2B5EF4-FFF2-40B4-BE49-F238E27FC236}">
                    <a16:creationId xmlns:a16="http://schemas.microsoft.com/office/drawing/2014/main" id="{8BFEC779-98B5-1962-8645-E0C2FE3AE28E}"/>
                  </a:ext>
                </a:extLst>
              </p:cNvPr>
              <p:cNvPicPr>
                <a:picLocks noChangeAspect="1"/>
              </p:cNvPicPr>
              <p:nvPr/>
            </p:nvPicPr>
            <p:blipFill>
              <a:blip r:embed="rId2"/>
              <a:srcRect l="11855" t="10404"/>
              <a:stretch>
                <a:fillRect/>
              </a:stretch>
            </p:blipFill>
            <p:spPr>
              <a:xfrm>
                <a:off x="1565544" y="1877687"/>
                <a:ext cx="7100868" cy="3729270"/>
              </a:xfrm>
              <a:prstGeom prst="rect">
                <a:avLst/>
              </a:prstGeom>
            </p:spPr>
          </p:pic>
          <p:pic>
            <p:nvPicPr>
              <p:cNvPr id="8" name="Graphique 1" descr="Marcher avec un remplissage uni">
                <a:extLst>
                  <a:ext uri="{FF2B5EF4-FFF2-40B4-BE49-F238E27FC236}">
                    <a16:creationId xmlns:a16="http://schemas.microsoft.com/office/drawing/2014/main" id="{74C62E18-BE0E-9570-2E5E-78D6902D5F5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5544" y="2104978"/>
                <a:ext cx="462410" cy="462410"/>
              </a:xfrm>
              <a:prstGeom prst="rect">
                <a:avLst/>
              </a:prstGeom>
            </p:spPr>
          </p:pic>
          <p:pic>
            <p:nvPicPr>
              <p:cNvPr id="9" name="Graphique 2" descr="Cyclisme avec un remplissage uni">
                <a:extLst>
                  <a:ext uri="{FF2B5EF4-FFF2-40B4-BE49-F238E27FC236}">
                    <a16:creationId xmlns:a16="http://schemas.microsoft.com/office/drawing/2014/main" id="{300F59F3-C99E-04C4-B554-2571A42E337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11869" y="2873656"/>
                <a:ext cx="462410" cy="462410"/>
              </a:xfrm>
              <a:prstGeom prst="rect">
                <a:avLst/>
              </a:prstGeom>
            </p:spPr>
          </p:pic>
          <p:pic>
            <p:nvPicPr>
              <p:cNvPr id="10" name="Graphique 3" descr="Voiture avec un remplissage uni">
                <a:extLst>
                  <a:ext uri="{FF2B5EF4-FFF2-40B4-BE49-F238E27FC236}">
                    <a16:creationId xmlns:a16="http://schemas.microsoft.com/office/drawing/2014/main" id="{7254750D-152F-7EAB-D455-F352DC60D103}"/>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48076" y="3606181"/>
                <a:ext cx="606637" cy="606637"/>
              </a:xfrm>
              <a:prstGeom prst="rect">
                <a:avLst/>
              </a:prstGeom>
            </p:spPr>
          </p:pic>
          <p:pic>
            <p:nvPicPr>
              <p:cNvPr id="11" name="Graphique 5" descr="Train jouet avec un remplissage uni">
                <a:extLst>
                  <a:ext uri="{FF2B5EF4-FFF2-40B4-BE49-F238E27FC236}">
                    <a16:creationId xmlns:a16="http://schemas.microsoft.com/office/drawing/2014/main" id="{992621FA-1CCF-2402-2151-7D4DC1A9261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85000" y="4285566"/>
                <a:ext cx="574475" cy="574475"/>
              </a:xfrm>
              <a:prstGeom prst="rect">
                <a:avLst/>
              </a:prstGeom>
            </p:spPr>
          </p:pic>
        </p:grpSp>
        <p:pic>
          <p:nvPicPr>
            <p:cNvPr id="12" name="Graphique 6" descr="Tramway avec un remplissage uni">
              <a:extLst>
                <a:ext uri="{FF2B5EF4-FFF2-40B4-BE49-F238E27FC236}">
                  <a16:creationId xmlns:a16="http://schemas.microsoft.com/office/drawing/2014/main" id="{923EBD29-6994-2CE1-D45A-D8E533CA3AA7}"/>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1550103" y="5069829"/>
              <a:ext cx="469164" cy="469164"/>
            </a:xfrm>
            <a:prstGeom prst="rect">
              <a:avLst/>
            </a:prstGeom>
          </p:spPr>
        </p:pic>
      </p:grpSp>
      <p:sp>
        <p:nvSpPr>
          <p:cNvPr id="32" name="ZoneTexte 31">
            <a:extLst>
              <a:ext uri="{FF2B5EF4-FFF2-40B4-BE49-F238E27FC236}">
                <a16:creationId xmlns:a16="http://schemas.microsoft.com/office/drawing/2014/main" id="{771BC1DE-BAE7-F2D9-50C7-D2909282D5E9}"/>
              </a:ext>
            </a:extLst>
          </p:cNvPr>
          <p:cNvSpPr txBox="1"/>
          <p:nvPr/>
        </p:nvSpPr>
        <p:spPr>
          <a:xfrm>
            <a:off x="481351" y="1361585"/>
            <a:ext cx="5826028" cy="338554"/>
          </a:xfrm>
          <a:prstGeom prst="rect">
            <a:avLst/>
          </a:prstGeom>
          <a:ln w="3175"/>
        </p:spPr>
        <p:style>
          <a:lnRef idx="2">
            <a:schemeClr val="accent6"/>
          </a:lnRef>
          <a:fillRef idx="1">
            <a:schemeClr val="lt1"/>
          </a:fillRef>
          <a:effectRef idx="0">
            <a:schemeClr val="accent6"/>
          </a:effectRef>
          <a:fontRef idx="minor">
            <a:schemeClr val="dk1"/>
          </a:fontRef>
        </p:style>
        <p:txBody>
          <a:bodyPr wrap="square" rtlCol="0">
            <a:spAutoFit/>
          </a:bodyPr>
          <a:lstStyle/>
          <a:p>
            <a:r>
              <a:rPr lang="fr-BE" sz="1600" b="1" i="1" dirty="0">
                <a:solidFill>
                  <a:schemeClr val="accent6"/>
                </a:solidFill>
              </a:rPr>
              <a:t>« Pour vous en général, vous déplacer à pied / vélo </a:t>
            </a:r>
            <a:r>
              <a:rPr lang="fr-BE" sz="1600" b="1" i="1" dirty="0" err="1">
                <a:solidFill>
                  <a:schemeClr val="accent6"/>
                </a:solidFill>
              </a:rPr>
              <a:t>etc</a:t>
            </a:r>
            <a:r>
              <a:rPr lang="fr-BE" sz="1600" b="1" i="1" dirty="0">
                <a:solidFill>
                  <a:schemeClr val="accent6"/>
                </a:solidFill>
              </a:rPr>
              <a:t>, c’est … </a:t>
            </a:r>
            <a:r>
              <a:rPr lang="fr-BE" sz="1600" i="1" dirty="0">
                <a:solidFill>
                  <a:schemeClr val="accent6"/>
                </a:solidFill>
              </a:rPr>
              <a:t>? »</a:t>
            </a:r>
            <a:r>
              <a:rPr lang="fr-BE" sz="1600" i="1" dirty="0"/>
              <a:t> </a:t>
            </a:r>
          </a:p>
        </p:txBody>
      </p:sp>
      <p:sp>
        <p:nvSpPr>
          <p:cNvPr id="5" name="Espace réservé du contenu 11">
            <a:extLst>
              <a:ext uri="{FF2B5EF4-FFF2-40B4-BE49-F238E27FC236}">
                <a16:creationId xmlns:a16="http://schemas.microsoft.com/office/drawing/2014/main" id="{9B08AB44-CB56-A281-028B-EE6502C8DAF5}"/>
              </a:ext>
            </a:extLst>
          </p:cNvPr>
          <p:cNvSpPr>
            <a:spLocks noGrp="1"/>
          </p:cNvSpPr>
          <p:nvPr>
            <p:ph idx="1"/>
          </p:nvPr>
        </p:nvSpPr>
        <p:spPr>
          <a:xfrm>
            <a:off x="470609" y="5168120"/>
            <a:ext cx="8541236" cy="1263927"/>
          </a:xfrm>
        </p:spPr>
        <p:txBody>
          <a:bodyPr/>
          <a:lstStyle/>
          <a:p>
            <a:pPr marL="0" indent="0">
              <a:buNone/>
            </a:pPr>
            <a:r>
              <a:rPr lang="fr-FR" altLang="fr-FR" sz="1800" i="1" dirty="0"/>
              <a:t>Lecture : </a:t>
            </a:r>
          </a:p>
          <a:p>
            <a:r>
              <a:rPr lang="fr-FR" altLang="fr-FR" sz="1800" i="1" dirty="0"/>
              <a:t>Pour 33% des stagiaires CISP, se déplacer à pied est difficile, très difficile ou impossible</a:t>
            </a:r>
          </a:p>
          <a:p>
            <a:r>
              <a:rPr lang="fr-FR" altLang="fr-FR" sz="1800" i="1" dirty="0"/>
              <a:t>Se déplacer en train n’est facile que pour 64,5% des stagiaires CISP</a:t>
            </a:r>
          </a:p>
          <a:p>
            <a:pPr marL="0" indent="0">
              <a:buNone/>
            </a:pPr>
            <a:endParaRPr lang="fr-BE" dirty="0"/>
          </a:p>
        </p:txBody>
      </p:sp>
      <p:pic>
        <p:nvPicPr>
          <p:cNvPr id="17" name="Image 16">
            <a:extLst>
              <a:ext uri="{FF2B5EF4-FFF2-40B4-BE49-F238E27FC236}">
                <a16:creationId xmlns:a16="http://schemas.microsoft.com/office/drawing/2014/main" id="{D38FCA7D-3D7F-3A4E-0DE1-1FD2C05300EE}"/>
              </a:ext>
            </a:extLst>
          </p:cNvPr>
          <p:cNvPicPr>
            <a:picLocks noChangeAspect="1"/>
          </p:cNvPicPr>
          <p:nvPr/>
        </p:nvPicPr>
        <p:blipFill>
          <a:blip r:embed="rId2"/>
          <a:srcRect t="43287" r="87903" b="30728"/>
          <a:stretch>
            <a:fillRect/>
          </a:stretch>
        </p:blipFill>
        <p:spPr>
          <a:xfrm>
            <a:off x="457200" y="1945771"/>
            <a:ext cx="1057021" cy="972036"/>
          </a:xfrm>
          <a:prstGeom prst="rect">
            <a:avLst/>
          </a:prstGeom>
        </p:spPr>
      </p:pic>
    </p:spTree>
    <p:extLst>
      <p:ext uri="{BB962C8B-B14F-4D97-AF65-F5344CB8AC3E}">
        <p14:creationId xmlns:p14="http://schemas.microsoft.com/office/powerpoint/2010/main" val="1167714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3E582C-3A21-F5E2-4279-DE9B3F1943E1}"/>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95037F8-1C2E-30C7-977E-DAFE139FBCAA}"/>
              </a:ext>
            </a:extLst>
          </p:cNvPr>
          <p:cNvSpPr>
            <a:spLocks noGrp="1"/>
          </p:cNvSpPr>
          <p:nvPr>
            <p:ph type="sldNum" sz="quarter" idx="12"/>
          </p:nvPr>
        </p:nvSpPr>
        <p:spPr/>
        <p:txBody>
          <a:bodyPr/>
          <a:lstStyle/>
          <a:p>
            <a:pPr>
              <a:defRPr/>
            </a:pPr>
            <a:fld id="{F7930624-6306-4DDE-A1A0-2F06819443EE}" type="slidenum">
              <a:rPr lang="fr-FR" smtClean="0"/>
              <a:pPr>
                <a:defRPr/>
              </a:pPr>
              <a:t>18</a:t>
            </a:fld>
            <a:endParaRPr lang="fr-FR" dirty="0"/>
          </a:p>
        </p:txBody>
      </p:sp>
      <p:sp>
        <p:nvSpPr>
          <p:cNvPr id="3" name="Titre 1">
            <a:extLst>
              <a:ext uri="{FF2B5EF4-FFF2-40B4-BE49-F238E27FC236}">
                <a16:creationId xmlns:a16="http://schemas.microsoft.com/office/drawing/2014/main" id="{81A23B75-ACC4-5D17-26F7-29F1883ACAF7}"/>
              </a:ext>
            </a:extLst>
          </p:cNvPr>
          <p:cNvSpPr txBox="1">
            <a:spLocks noGrp="1"/>
          </p:cNvSpPr>
          <p:nvPr>
            <p:ph type="title"/>
          </p:nvPr>
        </p:nvSpPr>
        <p:spPr>
          <a:xfrm>
            <a:off x="539552" y="588505"/>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ORIGINE DES DIFFICULTES</a:t>
            </a:r>
            <a:endParaRPr lang="fr-BE" sz="2800" dirty="0">
              <a:solidFill>
                <a:srgbClr val="800000"/>
              </a:solidFill>
              <a:latin typeface="Rockwell" panose="02060603020205020403" pitchFamily="18" charset="0"/>
              <a:ea typeface="+mj-ea"/>
              <a:cs typeface="+mj-cs"/>
            </a:endParaRPr>
          </a:p>
        </p:txBody>
      </p:sp>
      <p:sp>
        <p:nvSpPr>
          <p:cNvPr id="2" name="Espace réservé du contenu 5">
            <a:extLst>
              <a:ext uri="{FF2B5EF4-FFF2-40B4-BE49-F238E27FC236}">
                <a16:creationId xmlns:a16="http://schemas.microsoft.com/office/drawing/2014/main" id="{312F6740-2B82-37F8-3659-9383F3B160AF}"/>
              </a:ext>
            </a:extLst>
          </p:cNvPr>
          <p:cNvSpPr>
            <a:spLocks noGrp="1"/>
          </p:cNvSpPr>
          <p:nvPr>
            <p:ph idx="1"/>
          </p:nvPr>
        </p:nvSpPr>
        <p:spPr>
          <a:xfrm>
            <a:off x="493575" y="1847330"/>
            <a:ext cx="4028900" cy="4525963"/>
          </a:xfrm>
        </p:spPr>
        <p:txBody>
          <a:bodyPr/>
          <a:lstStyle/>
          <a:p>
            <a:pPr marL="0" lvl="1" indent="0">
              <a:buNone/>
            </a:pPr>
            <a:r>
              <a:rPr lang="fr-FR" altLang="fr-FR" sz="1500" b="1" dirty="0"/>
              <a:t>Vélo (69% concernés)</a:t>
            </a:r>
          </a:p>
          <a:p>
            <a:pPr marL="447675" lvl="1">
              <a:buFont typeface="Arial" panose="020B0604020202020204" pitchFamily="34" charset="0"/>
              <a:buChar char="•"/>
            </a:pPr>
            <a:r>
              <a:rPr lang="fr-FR" altLang="fr-FR" sz="1500" dirty="0"/>
              <a:t>Pas de vélo : 55% (vs 27% </a:t>
            </a:r>
            <a:r>
              <a:rPr lang="fr-FR" altLang="fr-FR" sz="1500" dirty="0" err="1"/>
              <a:t>Mobwal</a:t>
            </a:r>
            <a:r>
              <a:rPr lang="fr-FR" altLang="fr-FR" sz="1500" dirty="0"/>
              <a:t>)</a:t>
            </a:r>
          </a:p>
          <a:p>
            <a:pPr marL="447675" lvl="1">
              <a:buFont typeface="Arial" panose="020B0604020202020204" pitchFamily="34" charset="0"/>
              <a:buChar char="•"/>
            </a:pPr>
            <a:r>
              <a:rPr lang="fr-FR" altLang="fr-FR" sz="1500" dirty="0"/>
              <a:t>Pas appris à rouler à vélo : 22,5% (vs 6%)</a:t>
            </a:r>
          </a:p>
          <a:p>
            <a:pPr marL="447675" lvl="1">
              <a:buFont typeface="Arial" panose="020B0604020202020204" pitchFamily="34" charset="0"/>
              <a:buChar char="•"/>
            </a:pPr>
            <a:r>
              <a:rPr lang="fr-FR" altLang="fr-FR" sz="1500" dirty="0"/>
              <a:t>Météo : 22% (vs 16%)</a:t>
            </a:r>
          </a:p>
          <a:p>
            <a:pPr marL="447675" lvl="1">
              <a:buFont typeface="Arial" panose="020B0604020202020204" pitchFamily="34" charset="0"/>
              <a:buChar char="•"/>
            </a:pPr>
            <a:r>
              <a:rPr lang="fr-FR" altLang="fr-FR" sz="1500" dirty="0"/>
              <a:t>Danger : 20% (vs 10%)</a:t>
            </a:r>
          </a:p>
          <a:p>
            <a:pPr marL="447675" lvl="1">
              <a:buFont typeface="Arial" panose="020B0604020202020204" pitchFamily="34" charset="0"/>
              <a:buChar char="•"/>
            </a:pPr>
            <a:r>
              <a:rPr lang="fr-FR" altLang="fr-FR" sz="1500" dirty="0"/>
              <a:t>Pas de piste cyclable : 15,5% (vs 16%)</a:t>
            </a:r>
          </a:p>
          <a:p>
            <a:pPr marL="447675" indent="-285750">
              <a:buNone/>
            </a:pPr>
            <a:r>
              <a:rPr lang="fr-FR" altLang="fr-FR" sz="1500" b="1" dirty="0"/>
              <a:t>Voiture (63% concernés)</a:t>
            </a:r>
          </a:p>
          <a:p>
            <a:pPr marL="447675" lvl="1">
              <a:buFont typeface="Arial" panose="020B0604020202020204" pitchFamily="34" charset="0"/>
              <a:buChar char="•"/>
            </a:pPr>
            <a:r>
              <a:rPr lang="fr-FR" altLang="fr-FR" sz="1500" dirty="0"/>
              <a:t>Pas de permis de conduire : 73%</a:t>
            </a:r>
          </a:p>
          <a:p>
            <a:pPr marL="447675" lvl="1">
              <a:buFont typeface="Arial" panose="020B0604020202020204" pitchFamily="34" charset="0"/>
              <a:buChar char="•"/>
            </a:pPr>
            <a:r>
              <a:rPr lang="fr-FR" altLang="fr-FR" sz="1500" dirty="0"/>
              <a:t>Pas de voiture : 42%</a:t>
            </a:r>
          </a:p>
          <a:p>
            <a:pPr marL="447675" lvl="1">
              <a:buFont typeface="Arial" panose="020B0604020202020204" pitchFamily="34" charset="0"/>
              <a:buChar char="•"/>
            </a:pPr>
            <a:r>
              <a:rPr lang="fr-FR" altLang="fr-FR" sz="1500" dirty="0"/>
              <a:t>Pas appris à conduire : 33%</a:t>
            </a:r>
          </a:p>
          <a:p>
            <a:pPr marL="447675" lvl="1">
              <a:buFont typeface="Arial" panose="020B0604020202020204" pitchFamily="34" charset="0"/>
              <a:buChar char="•"/>
            </a:pPr>
            <a:r>
              <a:rPr lang="fr-FR" altLang="fr-FR" sz="1500" dirty="0"/>
              <a:t>Peur de rouler : 10%</a:t>
            </a:r>
          </a:p>
          <a:p>
            <a:pPr marL="447675" indent="-285750">
              <a:buNone/>
            </a:pPr>
            <a:r>
              <a:rPr lang="fr-FR" altLang="fr-FR" sz="1500" b="1" dirty="0"/>
              <a:t>Marche (37% concernés)</a:t>
            </a:r>
          </a:p>
          <a:p>
            <a:pPr marL="447675" lvl="1">
              <a:buFont typeface="Arial" panose="020B0604020202020204" pitchFamily="34" charset="0"/>
              <a:buChar char="•"/>
            </a:pPr>
            <a:r>
              <a:rPr lang="fr-FR" altLang="fr-FR" sz="1500" dirty="0"/>
              <a:t>Trop lent : 43%</a:t>
            </a:r>
          </a:p>
          <a:p>
            <a:pPr marL="447675" lvl="1">
              <a:buFont typeface="Arial" panose="020B0604020202020204" pitchFamily="34" charset="0"/>
              <a:buChar char="•"/>
            </a:pPr>
            <a:r>
              <a:rPr lang="fr-FR" altLang="fr-FR" sz="1500" dirty="0"/>
              <a:t>Météo : 37%</a:t>
            </a:r>
          </a:p>
          <a:p>
            <a:pPr marL="447675" lvl="1">
              <a:buFont typeface="Arial" panose="020B0604020202020204" pitchFamily="34" charset="0"/>
              <a:buChar char="•"/>
            </a:pPr>
            <a:r>
              <a:rPr lang="fr-FR" altLang="fr-FR" sz="1500" dirty="0"/>
              <a:t>Santé : 32%</a:t>
            </a:r>
          </a:p>
          <a:p>
            <a:pPr lvl="1">
              <a:buFont typeface="Arial" panose="020B0604020202020204" pitchFamily="34" charset="0"/>
              <a:buChar char="•"/>
            </a:pPr>
            <a:endParaRPr lang="fr-FR" altLang="fr-FR" sz="1500" dirty="0"/>
          </a:p>
          <a:p>
            <a:pPr marL="0" indent="0">
              <a:buNone/>
            </a:pPr>
            <a:endParaRPr lang="fr-FR" altLang="fr-FR" sz="2200" dirty="0"/>
          </a:p>
        </p:txBody>
      </p:sp>
      <p:sp>
        <p:nvSpPr>
          <p:cNvPr id="5" name="Espace réservé du contenu 5">
            <a:extLst>
              <a:ext uri="{FF2B5EF4-FFF2-40B4-BE49-F238E27FC236}">
                <a16:creationId xmlns:a16="http://schemas.microsoft.com/office/drawing/2014/main" id="{D706BD8B-118D-F7E5-42E4-A5E401427DFB}"/>
              </a:ext>
            </a:extLst>
          </p:cNvPr>
          <p:cNvSpPr txBox="1">
            <a:spLocks/>
          </p:cNvSpPr>
          <p:nvPr/>
        </p:nvSpPr>
        <p:spPr bwMode="auto">
          <a:xfrm>
            <a:off x="4587991" y="1830387"/>
            <a:ext cx="425043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FR" altLang="fr-FR" sz="1500" b="1" dirty="0"/>
              <a:t>Bus/Tram/Métro (35% concernés)</a:t>
            </a:r>
          </a:p>
          <a:p>
            <a:pPr marL="360363" lvl="1">
              <a:buFont typeface="Arial" panose="020B0604020202020204" pitchFamily="34" charset="0"/>
              <a:buChar char="•"/>
            </a:pPr>
            <a:r>
              <a:rPr lang="fr-FR" altLang="fr-FR" sz="1500" dirty="0"/>
              <a:t>Horaire ou fréquence inadaptés : 45% (14%)</a:t>
            </a:r>
          </a:p>
          <a:p>
            <a:pPr marL="360363" lvl="1">
              <a:buFont typeface="Arial" panose="020B0604020202020204" pitchFamily="34" charset="0"/>
              <a:buChar char="•"/>
            </a:pPr>
            <a:r>
              <a:rPr lang="fr-FR" altLang="fr-FR" sz="1500" dirty="0"/>
              <a:t>Méconnaissance des horaires : 18%</a:t>
            </a:r>
          </a:p>
          <a:p>
            <a:pPr marL="360363" lvl="1">
              <a:buFont typeface="Arial" panose="020B0604020202020204" pitchFamily="34" charset="0"/>
              <a:buChar char="•"/>
            </a:pPr>
            <a:r>
              <a:rPr lang="fr-FR" altLang="fr-FR" sz="1500" dirty="0"/>
              <a:t>Peur de se perdre : 17% </a:t>
            </a:r>
          </a:p>
          <a:p>
            <a:pPr marL="360363" lvl="1">
              <a:buFont typeface="Arial" panose="020B0604020202020204" pitchFamily="34" charset="0"/>
              <a:buChar char="•"/>
            </a:pPr>
            <a:r>
              <a:rPr lang="fr-FR" altLang="fr-FR" sz="1500" dirty="0"/>
              <a:t>Pas d’arrêt proche : 14%</a:t>
            </a:r>
          </a:p>
          <a:p>
            <a:pPr marL="360363" lvl="1">
              <a:buFont typeface="Arial" panose="020B0604020202020204" pitchFamily="34" charset="0"/>
              <a:buChar char="•"/>
            </a:pPr>
            <a:r>
              <a:rPr lang="fr-FR" altLang="fr-FR" sz="1500" dirty="0"/>
              <a:t>Anxiété sociale : 14%</a:t>
            </a:r>
          </a:p>
          <a:p>
            <a:pPr marL="360363" lvl="1">
              <a:buFont typeface="Arial" panose="020B0604020202020204" pitchFamily="34" charset="0"/>
              <a:buChar char="•"/>
            </a:pPr>
            <a:r>
              <a:rPr lang="fr-FR" altLang="fr-FR" sz="1500" dirty="0"/>
              <a:t>Trop de retards et annulations : 12% (vs 8%)</a:t>
            </a:r>
          </a:p>
          <a:p>
            <a:pPr marL="360363" lvl="1">
              <a:buFont typeface="Arial" panose="020B0604020202020204" pitchFamily="34" charset="0"/>
              <a:buChar char="•"/>
            </a:pPr>
            <a:r>
              <a:rPr lang="fr-FR" altLang="fr-FR" sz="1500" dirty="0"/>
              <a:t>Pas assez d’argent : 9% (vs 5%)</a:t>
            </a:r>
          </a:p>
          <a:p>
            <a:pPr marL="360363" indent="-285750">
              <a:buNone/>
            </a:pPr>
            <a:r>
              <a:rPr lang="fr-FR" altLang="fr-FR" sz="1500" b="1" dirty="0"/>
              <a:t>Train (35% concernés)</a:t>
            </a:r>
          </a:p>
          <a:p>
            <a:pPr marL="360363" lvl="1">
              <a:buFont typeface="Arial" panose="020B0604020202020204" pitchFamily="34" charset="0"/>
              <a:buChar char="•"/>
            </a:pPr>
            <a:r>
              <a:rPr lang="fr-FR" altLang="fr-FR" sz="1500" dirty="0"/>
              <a:t>Pas de gare proche : 30%</a:t>
            </a:r>
          </a:p>
          <a:p>
            <a:pPr marL="360363" lvl="1">
              <a:buFont typeface="Arial" panose="020B0604020202020204" pitchFamily="34" charset="0"/>
              <a:buChar char="•"/>
            </a:pPr>
            <a:r>
              <a:rPr lang="fr-FR" altLang="fr-FR" sz="1500" dirty="0"/>
              <a:t>Peur de se perdre : 25%</a:t>
            </a:r>
          </a:p>
          <a:p>
            <a:pPr marL="360363" lvl="1">
              <a:buFont typeface="Arial" panose="020B0604020202020204" pitchFamily="34" charset="0"/>
              <a:buChar char="•"/>
            </a:pPr>
            <a:r>
              <a:rPr lang="fr-FR" altLang="fr-FR" sz="1500" dirty="0"/>
              <a:t>Pas assez d’argent : 21%</a:t>
            </a:r>
          </a:p>
          <a:p>
            <a:pPr marL="360363" lvl="1">
              <a:buFont typeface="Arial" panose="020B0604020202020204" pitchFamily="34" charset="0"/>
              <a:buChar char="•"/>
            </a:pPr>
            <a:r>
              <a:rPr lang="fr-FR" altLang="fr-FR" sz="1500" dirty="0"/>
              <a:t>Horaire ou fréquence inadaptés : 20%</a:t>
            </a:r>
          </a:p>
          <a:p>
            <a:pPr marL="360363" lvl="1">
              <a:buFont typeface="Arial" panose="020B0604020202020204" pitchFamily="34" charset="0"/>
              <a:buChar char="•"/>
            </a:pPr>
            <a:r>
              <a:rPr lang="fr-FR" altLang="fr-FR" sz="1500" dirty="0"/>
              <a:t>Difficulté pour acheter un ticket : 13%</a:t>
            </a:r>
          </a:p>
          <a:p>
            <a:pPr marL="360363" lvl="1">
              <a:buFont typeface="Arial" panose="020B0604020202020204" pitchFamily="34" charset="0"/>
              <a:buChar char="•"/>
            </a:pPr>
            <a:r>
              <a:rPr lang="fr-FR" altLang="fr-FR" sz="1500" dirty="0"/>
              <a:t>Méconnaissance des horaires : 11%</a:t>
            </a:r>
          </a:p>
          <a:p>
            <a:pPr lvl="1">
              <a:buFont typeface="Arial" panose="020B0604020202020204" pitchFamily="34" charset="0"/>
              <a:buChar char="•"/>
            </a:pPr>
            <a:endParaRPr lang="fr-FR" altLang="fr-FR" sz="1500" dirty="0"/>
          </a:p>
          <a:p>
            <a:pPr marL="0" indent="0">
              <a:buFont typeface="Arial" panose="020B0604020202020204" pitchFamily="34" charset="0"/>
              <a:buNone/>
            </a:pPr>
            <a:endParaRPr lang="fr-FR" altLang="fr-FR" sz="1500" dirty="0"/>
          </a:p>
        </p:txBody>
      </p:sp>
      <p:sp>
        <p:nvSpPr>
          <p:cNvPr id="6" name="ZoneTexte 5">
            <a:extLst>
              <a:ext uri="{FF2B5EF4-FFF2-40B4-BE49-F238E27FC236}">
                <a16:creationId xmlns:a16="http://schemas.microsoft.com/office/drawing/2014/main" id="{1EBC821A-B822-3798-856F-978DBCBFBF66}"/>
              </a:ext>
            </a:extLst>
          </p:cNvPr>
          <p:cNvSpPr txBox="1"/>
          <p:nvPr/>
        </p:nvSpPr>
        <p:spPr>
          <a:xfrm>
            <a:off x="481351" y="1361585"/>
            <a:ext cx="8287801" cy="338554"/>
          </a:xfrm>
          <a:prstGeom prst="rect">
            <a:avLst/>
          </a:prstGeom>
          <a:ln w="3175"/>
        </p:spPr>
        <p:style>
          <a:lnRef idx="2">
            <a:schemeClr val="accent6"/>
          </a:lnRef>
          <a:fillRef idx="1">
            <a:schemeClr val="lt1"/>
          </a:fillRef>
          <a:effectRef idx="0">
            <a:schemeClr val="accent6"/>
          </a:effectRef>
          <a:fontRef idx="minor">
            <a:schemeClr val="dk1"/>
          </a:fontRef>
        </p:style>
        <p:txBody>
          <a:bodyPr wrap="square" rtlCol="0">
            <a:spAutoFit/>
          </a:bodyPr>
          <a:lstStyle>
            <a:defPPr>
              <a:defRPr lang="fr-FR"/>
            </a:defPPr>
            <a:lvl1pPr>
              <a:defRPr sz="1600" b="1" i="1">
                <a:solidFill>
                  <a:schemeClr val="accent6"/>
                </a:solidFill>
              </a:defRPr>
            </a:lvl1pPr>
          </a:lstStyle>
          <a:p>
            <a:r>
              <a:rPr lang="fr-BE" dirty="0"/>
              <a:t>« Si c’est difficile, très difficile ou impossible : Pourquoi ? » </a:t>
            </a:r>
          </a:p>
        </p:txBody>
      </p:sp>
    </p:spTree>
    <p:extLst>
      <p:ext uri="{BB962C8B-B14F-4D97-AF65-F5344CB8AC3E}">
        <p14:creationId xmlns:p14="http://schemas.microsoft.com/office/powerpoint/2010/main" val="1353929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F7930624-6306-4DDE-A1A0-2F06819443EE}" type="slidenum">
              <a:rPr lang="fr-FR" smtClean="0"/>
              <a:pPr>
                <a:defRPr/>
              </a:pPr>
              <a:t>19</a:t>
            </a:fld>
            <a:endParaRPr lang="fr-FR"/>
          </a:p>
        </p:txBody>
      </p:sp>
      <p:sp>
        <p:nvSpPr>
          <p:cNvPr id="6" name="Espace réservé du contenu 5"/>
          <p:cNvSpPr>
            <a:spLocks noGrp="1"/>
          </p:cNvSpPr>
          <p:nvPr>
            <p:ph idx="1"/>
          </p:nvPr>
        </p:nvSpPr>
        <p:spPr>
          <a:xfrm>
            <a:off x="492296" y="1972628"/>
            <a:ext cx="8229600" cy="4566284"/>
          </a:xfrm>
        </p:spPr>
        <p:txBody>
          <a:bodyPr/>
          <a:lstStyle/>
          <a:p>
            <a:pPr marL="0" indent="0">
              <a:buNone/>
            </a:pPr>
            <a:r>
              <a:rPr lang="fr-FR" altLang="fr-FR" sz="1800" b="1" dirty="0"/>
              <a:t>Emploi et Formation</a:t>
            </a:r>
          </a:p>
          <a:p>
            <a:pPr lvl="1">
              <a:buFont typeface="Arial" panose="020B0604020202020204" pitchFamily="34" charset="0"/>
              <a:buChar char="•"/>
            </a:pPr>
            <a:r>
              <a:rPr lang="fr-FR" altLang="fr-FR" sz="1800" dirty="0"/>
              <a:t>Au moins une offre d’emploi déclinée pour 20% des répondants</a:t>
            </a:r>
          </a:p>
          <a:p>
            <a:pPr lvl="1">
              <a:buFont typeface="Arial" panose="020B0604020202020204" pitchFamily="34" charset="0"/>
              <a:buChar char="•"/>
            </a:pPr>
            <a:r>
              <a:rPr lang="fr-FR" altLang="fr-FR" sz="1800" dirty="0"/>
              <a:t>Au moins une absence </a:t>
            </a:r>
            <a:r>
              <a:rPr lang="fr-FR" altLang="fr-FR" sz="1800"/>
              <a:t>en formation pour </a:t>
            </a:r>
            <a:r>
              <a:rPr lang="fr-FR" altLang="fr-FR" sz="1800" dirty="0"/>
              <a:t>40% des répondants</a:t>
            </a:r>
          </a:p>
          <a:p>
            <a:pPr marL="0" lvl="1" indent="0">
              <a:buNone/>
            </a:pPr>
            <a:r>
              <a:rPr lang="fr-FR" altLang="fr-FR" sz="1800" b="1" dirty="0"/>
              <a:t>Obligations administratives </a:t>
            </a:r>
          </a:p>
          <a:p>
            <a:pPr lvl="1">
              <a:buFont typeface="Arial" panose="020B0604020202020204" pitchFamily="34" charset="0"/>
              <a:buChar char="•"/>
            </a:pPr>
            <a:r>
              <a:rPr lang="fr-FR" altLang="fr-FR" sz="1800" dirty="0"/>
              <a:t>Au moins 1 RDV administratif manqué pour 33% des répondants </a:t>
            </a:r>
          </a:p>
          <a:p>
            <a:pPr marL="0" indent="0">
              <a:buNone/>
            </a:pPr>
            <a:r>
              <a:rPr lang="fr-FR" altLang="fr-FR" sz="1800" b="1" dirty="0"/>
              <a:t>Consultation médicale ou chez le dentiste </a:t>
            </a:r>
          </a:p>
          <a:p>
            <a:pPr lvl="1">
              <a:buFont typeface="Arial" panose="020B0604020202020204" pitchFamily="34" charset="0"/>
              <a:buChar char="•"/>
            </a:pPr>
            <a:r>
              <a:rPr lang="fr-FR" altLang="fr-FR" sz="1800" dirty="0"/>
              <a:t>Au moins 1 consultation empêchée pour 33% des répondants</a:t>
            </a:r>
          </a:p>
          <a:p>
            <a:pPr lvl="1">
              <a:buFont typeface="Arial" panose="020B0604020202020204" pitchFamily="34" charset="0"/>
              <a:buChar char="•"/>
            </a:pPr>
            <a:r>
              <a:rPr lang="fr-FR" altLang="fr-FR" sz="1800" dirty="0"/>
              <a:t>Au moins 3 consultations empêchés pour 12% des répondants</a:t>
            </a:r>
          </a:p>
          <a:p>
            <a:pPr marL="0" indent="0">
              <a:buNone/>
            </a:pPr>
            <a:r>
              <a:rPr lang="fr-FR" altLang="fr-FR" sz="1800" b="1" dirty="0"/>
              <a:t>Vie sociale </a:t>
            </a:r>
          </a:p>
          <a:p>
            <a:pPr lvl="1">
              <a:buFont typeface="Arial" panose="020B0604020202020204" pitchFamily="34" charset="0"/>
              <a:buChar char="•"/>
            </a:pPr>
            <a:r>
              <a:rPr lang="fr-FR" altLang="fr-FR" sz="1800" dirty="0"/>
              <a:t>Au moins 1 visite ou fête manquée pour 33% des répondants </a:t>
            </a:r>
          </a:p>
          <a:p>
            <a:pPr lvl="1">
              <a:buFont typeface="Arial" panose="020B0604020202020204" pitchFamily="34" charset="0"/>
              <a:buChar char="•"/>
            </a:pPr>
            <a:r>
              <a:rPr lang="fr-FR" altLang="fr-FR" sz="1800" dirty="0"/>
              <a:t>Au moins 10 visites ou fêtes manquées pour 5% des répondants</a:t>
            </a:r>
          </a:p>
          <a:p>
            <a:pPr marL="0" indent="0">
              <a:buNone/>
            </a:pPr>
            <a:r>
              <a:rPr lang="fr-FR" altLang="fr-FR" sz="1800" b="1" dirty="0"/>
              <a:t>Loisirs</a:t>
            </a:r>
          </a:p>
          <a:p>
            <a:pPr lvl="1">
              <a:buFont typeface="Arial" panose="020B0604020202020204" pitchFamily="34" charset="0"/>
              <a:buChar char="•"/>
            </a:pPr>
            <a:r>
              <a:rPr lang="fr-FR" altLang="fr-FR" sz="1800" dirty="0"/>
              <a:t>Au moins 1 activité culturelle ou sportive empêchée pour 20% des répondants</a:t>
            </a:r>
            <a:endParaRPr lang="fr-BE" sz="1800" dirty="0"/>
          </a:p>
        </p:txBody>
      </p:sp>
      <p:sp>
        <p:nvSpPr>
          <p:cNvPr id="3" name="Titre 1">
            <a:extLst>
              <a:ext uri="{FF2B5EF4-FFF2-40B4-BE49-F238E27FC236}">
                <a16:creationId xmlns:a16="http://schemas.microsoft.com/office/drawing/2014/main" id="{4A2EB56C-5CB7-D523-952F-C6D14E131941}"/>
              </a:ext>
            </a:extLst>
          </p:cNvPr>
          <p:cNvSpPr txBox="1">
            <a:spLocks noGrp="1"/>
          </p:cNvSpPr>
          <p:nvPr>
            <p:ph type="title"/>
          </p:nvPr>
        </p:nvSpPr>
        <p:spPr>
          <a:xfrm>
            <a:off x="457200" y="57945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ACTIVITES EMPECHEES</a:t>
            </a:r>
            <a:endParaRPr lang="fr-BE" sz="2800" dirty="0">
              <a:solidFill>
                <a:srgbClr val="800000"/>
              </a:solidFill>
              <a:latin typeface="Rockwell" panose="02060603020205020403" pitchFamily="18" charset="0"/>
              <a:ea typeface="+mj-ea"/>
              <a:cs typeface="+mj-cs"/>
            </a:endParaRPr>
          </a:p>
        </p:txBody>
      </p:sp>
      <p:sp>
        <p:nvSpPr>
          <p:cNvPr id="2" name="ZoneTexte 1">
            <a:extLst>
              <a:ext uri="{FF2B5EF4-FFF2-40B4-BE49-F238E27FC236}">
                <a16:creationId xmlns:a16="http://schemas.microsoft.com/office/drawing/2014/main" id="{BF4B1FA7-2195-2811-F36F-4B394BFF30B3}"/>
              </a:ext>
            </a:extLst>
          </p:cNvPr>
          <p:cNvSpPr txBox="1"/>
          <p:nvPr/>
        </p:nvSpPr>
        <p:spPr>
          <a:xfrm>
            <a:off x="457200" y="1350449"/>
            <a:ext cx="8064896" cy="584775"/>
          </a:xfrm>
          <a:prstGeom prst="rect">
            <a:avLst/>
          </a:prstGeom>
          <a:ln w="3175"/>
        </p:spPr>
        <p:style>
          <a:lnRef idx="2">
            <a:schemeClr val="accent6"/>
          </a:lnRef>
          <a:fillRef idx="1">
            <a:schemeClr val="lt1"/>
          </a:fillRef>
          <a:effectRef idx="0">
            <a:schemeClr val="accent6"/>
          </a:effectRef>
          <a:fontRef idx="minor">
            <a:schemeClr val="dk1"/>
          </a:fontRef>
        </p:style>
        <p:txBody>
          <a:bodyPr wrap="square" rtlCol="0">
            <a:spAutoFit/>
          </a:bodyPr>
          <a:lstStyle>
            <a:defPPr>
              <a:defRPr lang="fr-FR"/>
            </a:defPPr>
            <a:lvl1pPr>
              <a:defRPr sz="1600" b="1" i="1">
                <a:solidFill>
                  <a:schemeClr val="accent6"/>
                </a:solidFill>
              </a:defRPr>
            </a:lvl1pPr>
          </a:lstStyle>
          <a:p>
            <a:r>
              <a:rPr lang="fr-BE" dirty="0"/>
              <a:t>Fréquence des renoncements à cause d’un problème de mobilité </a:t>
            </a:r>
            <a:br>
              <a:rPr lang="fr-BE" dirty="0"/>
            </a:br>
            <a:r>
              <a:rPr lang="fr-BE" dirty="0"/>
              <a:t>au cours des 12 derniers mois</a:t>
            </a:r>
          </a:p>
        </p:txBody>
      </p:sp>
    </p:spTree>
    <p:extLst>
      <p:ext uri="{BB962C8B-B14F-4D97-AF65-F5344CB8AC3E}">
        <p14:creationId xmlns:p14="http://schemas.microsoft.com/office/powerpoint/2010/main" val="398144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B58F75-164C-022D-69C3-359A5B8C8253}"/>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FE1A7A22-ACCA-BE5B-A9E0-5E167C1A0841}"/>
              </a:ext>
            </a:extLst>
          </p:cNvPr>
          <p:cNvSpPr>
            <a:spLocks noGrp="1"/>
          </p:cNvSpPr>
          <p:nvPr>
            <p:ph type="sldNum" sz="quarter" idx="12"/>
          </p:nvPr>
        </p:nvSpPr>
        <p:spPr/>
        <p:txBody>
          <a:bodyPr/>
          <a:lstStyle/>
          <a:p>
            <a:pPr>
              <a:defRPr/>
            </a:pPr>
            <a:fld id="{F7930624-6306-4DDE-A1A0-2F06819443EE}" type="slidenum">
              <a:rPr lang="fr-FR" smtClean="0"/>
              <a:pPr>
                <a:defRPr/>
              </a:pPr>
              <a:t>2</a:t>
            </a:fld>
            <a:endParaRPr lang="fr-FR"/>
          </a:p>
        </p:txBody>
      </p:sp>
      <p:sp>
        <p:nvSpPr>
          <p:cNvPr id="6" name="Espace réservé du contenu 5">
            <a:extLst>
              <a:ext uri="{FF2B5EF4-FFF2-40B4-BE49-F238E27FC236}">
                <a16:creationId xmlns:a16="http://schemas.microsoft.com/office/drawing/2014/main" id="{4EDD0D1D-507E-2015-F9C1-9AFAAB484602}"/>
              </a:ext>
            </a:extLst>
          </p:cNvPr>
          <p:cNvSpPr>
            <a:spLocks noGrp="1"/>
          </p:cNvSpPr>
          <p:nvPr>
            <p:ph idx="1"/>
          </p:nvPr>
        </p:nvSpPr>
        <p:spPr>
          <a:xfrm>
            <a:off x="457200" y="1500561"/>
            <a:ext cx="8229600" cy="4525963"/>
          </a:xfrm>
        </p:spPr>
        <p:txBody>
          <a:bodyPr/>
          <a:lstStyle/>
          <a:p>
            <a:pPr marL="285750" lvl="1">
              <a:buFont typeface="Arial" panose="020B0604020202020204" pitchFamily="34" charset="0"/>
              <a:buChar char="•"/>
            </a:pPr>
            <a:r>
              <a:rPr lang="fr-BE" sz="2400" dirty="0"/>
              <a:t>Porteur de projet : Fédération </a:t>
            </a:r>
            <a:r>
              <a:rPr lang="fr-BE" sz="2400" dirty="0" err="1"/>
              <a:t>Caips</a:t>
            </a:r>
            <a:endParaRPr lang="fr-BE" sz="2400" dirty="0"/>
          </a:p>
          <a:p>
            <a:pPr marL="285750" lvl="1">
              <a:buFont typeface="Arial" panose="020B0604020202020204" pitchFamily="34" charset="0"/>
              <a:buChar char="•"/>
            </a:pPr>
            <a:r>
              <a:rPr lang="fr-BE" sz="2400" dirty="0"/>
              <a:t>Objectifs : Etudier la mobilité des demandeurs d’emploi peu qualifiés en Wallonie pour contribuer à son amélioration</a:t>
            </a:r>
          </a:p>
          <a:p>
            <a:pPr marL="285750" lvl="1">
              <a:buFont typeface="Arial" panose="020B0604020202020204" pitchFamily="34" charset="0"/>
              <a:buChar char="•"/>
            </a:pPr>
            <a:r>
              <a:rPr lang="fr-BE" sz="2400" dirty="0"/>
              <a:t>Méthodologie : </a:t>
            </a:r>
          </a:p>
          <a:p>
            <a:pPr marL="685800" lvl="2"/>
            <a:r>
              <a:rPr lang="fr-BE" sz="2000" dirty="0"/>
              <a:t>Etat des lieux + Analyse prospective</a:t>
            </a:r>
          </a:p>
          <a:p>
            <a:pPr marL="685800" lvl="2"/>
            <a:r>
              <a:rPr lang="fr-BE" sz="2000" dirty="0"/>
              <a:t>Enquêtes </a:t>
            </a:r>
            <a:r>
              <a:rPr lang="fr-BE" sz="2000" dirty="0" err="1"/>
              <a:t>qualis</a:t>
            </a:r>
            <a:r>
              <a:rPr lang="fr-BE" sz="2000" dirty="0"/>
              <a:t> et </a:t>
            </a:r>
            <a:r>
              <a:rPr lang="fr-BE" sz="2000" dirty="0" err="1"/>
              <a:t>quantis</a:t>
            </a:r>
            <a:r>
              <a:rPr lang="fr-BE" sz="2000" dirty="0"/>
              <a:t> par entretiens, focus-groupe et questionnaires</a:t>
            </a:r>
          </a:p>
        </p:txBody>
      </p:sp>
      <p:sp>
        <p:nvSpPr>
          <p:cNvPr id="11" name="Triangle rectangle 10">
            <a:extLst>
              <a:ext uri="{FF2B5EF4-FFF2-40B4-BE49-F238E27FC236}">
                <a16:creationId xmlns:a16="http://schemas.microsoft.com/office/drawing/2014/main" id="{50DE6138-2BEE-835B-3267-80EA965487FE}"/>
              </a:ext>
            </a:extLst>
          </p:cNvPr>
          <p:cNvSpPr/>
          <p:nvPr/>
        </p:nvSpPr>
        <p:spPr>
          <a:xfrm rot="16200000">
            <a:off x="6948318" y="4678852"/>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Titre 1">
            <a:extLst>
              <a:ext uri="{FF2B5EF4-FFF2-40B4-BE49-F238E27FC236}">
                <a16:creationId xmlns:a16="http://schemas.microsoft.com/office/drawing/2014/main" id="{2A26992B-8990-811C-6BEC-93E187F3B27D}"/>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fr-FR" sz="2800" dirty="0">
                <a:solidFill>
                  <a:srgbClr val="800000"/>
                </a:solidFill>
                <a:latin typeface="Rockwell" panose="02060603020205020403" pitchFamily="18" charset="0"/>
                <a:ea typeface="+mj-ea"/>
                <a:cs typeface="+mj-cs"/>
              </a:rPr>
              <a:t>Etude </a:t>
            </a:r>
            <a:r>
              <a:rPr lang="fr-FR" sz="2800" dirty="0" err="1">
                <a:solidFill>
                  <a:srgbClr val="800000"/>
                </a:solidFill>
                <a:latin typeface="Rockwell" panose="02060603020205020403" pitchFamily="18" charset="0"/>
                <a:ea typeface="+mj-ea"/>
                <a:cs typeface="+mj-cs"/>
              </a:rPr>
              <a:t>Mob’ISP</a:t>
            </a:r>
            <a:endParaRPr lang="fr-BE" sz="4000" dirty="0">
              <a:latin typeface="Rockwell" panose="02060603020205020403" pitchFamily="18" charset="0"/>
            </a:endParaRPr>
          </a:p>
        </p:txBody>
      </p:sp>
    </p:spTree>
    <p:extLst>
      <p:ext uri="{BB962C8B-B14F-4D97-AF65-F5344CB8AC3E}">
        <p14:creationId xmlns:p14="http://schemas.microsoft.com/office/powerpoint/2010/main" val="3862165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F7930624-6306-4DDE-A1A0-2F06819443EE}" type="slidenum">
              <a:rPr lang="fr-FR" smtClean="0"/>
              <a:pPr>
                <a:defRPr/>
              </a:pPr>
              <a:t>20</a:t>
            </a:fld>
            <a:endParaRPr lang="fr-FR"/>
          </a:p>
        </p:txBody>
      </p:sp>
      <p:sp>
        <p:nvSpPr>
          <p:cNvPr id="6" name="Espace réservé du contenu 5"/>
          <p:cNvSpPr>
            <a:spLocks noGrp="1"/>
          </p:cNvSpPr>
          <p:nvPr>
            <p:ph idx="1"/>
          </p:nvPr>
        </p:nvSpPr>
        <p:spPr/>
        <p:txBody>
          <a:bodyPr/>
          <a:lstStyle/>
          <a:p>
            <a:r>
              <a:rPr lang="fr-BE" sz="1800" dirty="0"/>
              <a:t>Bus fiables, nombreux, à l’heure</a:t>
            </a:r>
          </a:p>
          <a:p>
            <a:r>
              <a:rPr lang="fr-BE" sz="1800" dirty="0"/>
              <a:t>Formations à la conduite bon marché et plus faciles à suivre</a:t>
            </a:r>
          </a:p>
          <a:p>
            <a:r>
              <a:rPr lang="fr-BE" sz="1800" dirty="0"/>
              <a:t>Examen théorique Permis B en français Facile A Lire et à Comprendre (FALC)</a:t>
            </a:r>
          </a:p>
          <a:p>
            <a:r>
              <a:rPr lang="fr-BE" sz="1800" dirty="0"/>
              <a:t>Conseils et aide pour l’achat et l’entretien d’une voiture d’occasion</a:t>
            </a:r>
          </a:p>
          <a:p>
            <a:r>
              <a:rPr lang="fr-BE" sz="1800" dirty="0"/>
              <a:t>Baisse des tarifs SNCB</a:t>
            </a:r>
          </a:p>
          <a:p>
            <a:r>
              <a:rPr lang="fr-BE" sz="1800" dirty="0"/>
              <a:t>Trottoirs larges et sécurisants pour se déplacer à pied avec des enfants, et/ou avec caddie, poussettes, béquilles, chaise roulante…</a:t>
            </a:r>
          </a:p>
          <a:p>
            <a:r>
              <a:rPr lang="fr-BE" sz="1800" dirty="0"/>
              <a:t>Pistes cyclables sécurisées</a:t>
            </a:r>
          </a:p>
          <a:p>
            <a:r>
              <a:rPr lang="fr-BE" sz="1800" dirty="0"/>
              <a:t>Ateliers de réparation vélos proches et bon marché</a:t>
            </a:r>
          </a:p>
          <a:p>
            <a:r>
              <a:rPr lang="fr-BE" sz="1800" dirty="0"/>
              <a:t>Cours de vélo pour adultes bon marché</a:t>
            </a:r>
          </a:p>
          <a:p>
            <a:pPr marL="0" indent="0">
              <a:buNone/>
            </a:pPr>
            <a:endParaRPr lang="fr-BE" dirty="0"/>
          </a:p>
        </p:txBody>
      </p:sp>
      <p:sp>
        <p:nvSpPr>
          <p:cNvPr id="11" name="Triangle rectangle 10"/>
          <p:cNvSpPr/>
          <p:nvPr/>
        </p:nvSpPr>
        <p:spPr>
          <a:xfrm rot="16200000">
            <a:off x="6947756" y="4661756"/>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Titre 1">
            <a:extLst>
              <a:ext uri="{FF2B5EF4-FFF2-40B4-BE49-F238E27FC236}">
                <a16:creationId xmlns:a16="http://schemas.microsoft.com/office/drawing/2014/main" id="{75AFB1D3-7F71-C99C-144A-A774DD016D0F}"/>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ATTENTES ET BESOINS</a:t>
            </a:r>
            <a:endParaRPr lang="fr-BE" sz="28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1296969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BFA289-1E98-5D59-40BB-68CAC5067E45}"/>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2002F35B-41CD-B190-A204-5DD62A77286A}"/>
              </a:ext>
            </a:extLst>
          </p:cNvPr>
          <p:cNvSpPr>
            <a:spLocks noGrp="1"/>
          </p:cNvSpPr>
          <p:nvPr>
            <p:ph type="sldNum" sz="quarter" idx="12"/>
          </p:nvPr>
        </p:nvSpPr>
        <p:spPr/>
        <p:txBody>
          <a:bodyPr/>
          <a:lstStyle/>
          <a:p>
            <a:pPr>
              <a:defRPr/>
            </a:pPr>
            <a:fld id="{F7930624-6306-4DDE-A1A0-2F06819443EE}" type="slidenum">
              <a:rPr lang="fr-FR" smtClean="0"/>
              <a:pPr>
                <a:defRPr/>
              </a:pPr>
              <a:t>21</a:t>
            </a:fld>
            <a:endParaRPr lang="fr-FR"/>
          </a:p>
        </p:txBody>
      </p:sp>
      <p:sp>
        <p:nvSpPr>
          <p:cNvPr id="3" name="Titre 1">
            <a:extLst>
              <a:ext uri="{FF2B5EF4-FFF2-40B4-BE49-F238E27FC236}">
                <a16:creationId xmlns:a16="http://schemas.microsoft.com/office/drawing/2014/main" id="{A314A80A-7E9D-6B27-C7C3-C1FD43A17377}"/>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PROFILS DE MOBILITE</a:t>
            </a:r>
            <a:endParaRPr lang="fr-BE" sz="2800" dirty="0">
              <a:solidFill>
                <a:srgbClr val="800000"/>
              </a:solidFill>
              <a:latin typeface="Rockwell" panose="02060603020205020403" pitchFamily="18" charset="0"/>
              <a:ea typeface="+mj-ea"/>
              <a:cs typeface="+mj-cs"/>
            </a:endParaRPr>
          </a:p>
        </p:txBody>
      </p:sp>
      <p:sp>
        <p:nvSpPr>
          <p:cNvPr id="2" name="Espace réservé du contenu 5">
            <a:extLst>
              <a:ext uri="{FF2B5EF4-FFF2-40B4-BE49-F238E27FC236}">
                <a16:creationId xmlns:a16="http://schemas.microsoft.com/office/drawing/2014/main" id="{FE74DA8E-4D1A-D7DC-9BA1-9F96F3C71ADA}"/>
              </a:ext>
            </a:extLst>
          </p:cNvPr>
          <p:cNvSpPr>
            <a:spLocks noGrp="1"/>
          </p:cNvSpPr>
          <p:nvPr>
            <p:ph idx="1"/>
          </p:nvPr>
        </p:nvSpPr>
        <p:spPr>
          <a:xfrm>
            <a:off x="467444" y="1340768"/>
            <a:ext cx="8229600" cy="4525963"/>
          </a:xfrm>
        </p:spPr>
        <p:txBody>
          <a:bodyPr/>
          <a:lstStyle/>
          <a:p>
            <a:pPr>
              <a:lnSpc>
                <a:spcPct val="115000"/>
              </a:lnSpc>
              <a:spcBef>
                <a:spcPts val="500"/>
              </a:spcBef>
              <a:spcAft>
                <a:spcPts val="600"/>
              </a:spcAft>
              <a:buNone/>
            </a:pPr>
            <a:r>
              <a:rPr lang="fr-BE" sz="1800" b="1" dirty="0">
                <a:effectLst/>
                <a:latin typeface="Aptos" panose="020B0004020202020204" pitchFamily="34" charset="0"/>
                <a:ea typeface="Times New Roman" panose="02020603050405020304" pitchFamily="18" charset="0"/>
                <a:cs typeface="Times New Roman" panose="02020603050405020304" pitchFamily="18" charset="0"/>
              </a:rPr>
              <a:t>Méthodologie</a:t>
            </a:r>
          </a:p>
          <a:p>
            <a:pPr>
              <a:lnSpc>
                <a:spcPct val="115000"/>
              </a:lnSpc>
              <a:spcBef>
                <a:spcPts val="500"/>
              </a:spcBef>
              <a:spcAft>
                <a:spcPts val="600"/>
              </a:spcAft>
              <a:buNone/>
            </a:pPr>
            <a:r>
              <a:rPr lang="fr-BE" sz="1600" b="1" dirty="0">
                <a:effectLst/>
                <a:latin typeface="Aptos" panose="020B0004020202020204" pitchFamily="34" charset="0"/>
                <a:ea typeface="Times New Roman" panose="02020603050405020304" pitchFamily="18" charset="0"/>
                <a:cs typeface="Times New Roman" panose="02020603050405020304" pitchFamily="18" charset="0"/>
              </a:rPr>
              <a:t>Indices de mobilité (par agrégation d’indicateurs)</a:t>
            </a:r>
          </a:p>
          <a:p>
            <a:pPr marL="342900" lvl="0" indent="-342900">
              <a:lnSpc>
                <a:spcPct val="115000"/>
              </a:lnSpc>
              <a:spcBef>
                <a:spcPts val="0"/>
              </a:spcBef>
              <a:spcAft>
                <a:spcPts val="0"/>
              </a:spcAft>
              <a:buFont typeface="Aptos" panose="020B0004020202020204" pitchFamily="34" charset="0"/>
              <a:buChar char="-"/>
            </a:pPr>
            <a:r>
              <a:rPr lang="fr-BE" sz="1600" dirty="0">
                <a:effectLst/>
                <a:latin typeface="Aptos" panose="020B0004020202020204" pitchFamily="34" charset="0"/>
                <a:ea typeface="Aptos" panose="020B0004020202020204" pitchFamily="34" charset="0"/>
                <a:cs typeface="Aptos" panose="020B0004020202020204" pitchFamily="34" charset="0"/>
              </a:rPr>
              <a:t>Intensité de déplacement, tous modes de déplacements confondus (intensité faible, moyenne, élevée). </a:t>
            </a:r>
          </a:p>
          <a:p>
            <a:pPr marL="342900" lvl="0" indent="-342900">
              <a:lnSpc>
                <a:spcPct val="115000"/>
              </a:lnSpc>
              <a:spcBef>
                <a:spcPts val="0"/>
              </a:spcBef>
              <a:spcAft>
                <a:spcPts val="0"/>
              </a:spcAft>
              <a:buFont typeface="Aptos" panose="020B0004020202020204" pitchFamily="34" charset="0"/>
              <a:buChar char="-"/>
            </a:pPr>
            <a:r>
              <a:rPr lang="fr-BE" sz="1600" dirty="0">
                <a:effectLst/>
                <a:latin typeface="Aptos" panose="020B0004020202020204" pitchFamily="34" charset="0"/>
                <a:ea typeface="Aptos" panose="020B0004020202020204" pitchFamily="34" charset="0"/>
                <a:cs typeface="Aptos" panose="020B0004020202020204" pitchFamily="34" charset="0"/>
              </a:rPr>
              <a:t>Difficulté d’accès aux modes de déplacements (difficulté faible, moyenne, élevée). </a:t>
            </a:r>
          </a:p>
          <a:p>
            <a:pPr marL="342900" lvl="0" indent="-342900">
              <a:lnSpc>
                <a:spcPct val="115000"/>
              </a:lnSpc>
              <a:spcBef>
                <a:spcPts val="0"/>
              </a:spcBef>
              <a:spcAft>
                <a:spcPts val="0"/>
              </a:spcAft>
              <a:buFont typeface="Aptos" panose="020B0004020202020204" pitchFamily="34" charset="0"/>
              <a:buChar char="-"/>
            </a:pPr>
            <a:r>
              <a:rPr lang="fr-BE" sz="1600" dirty="0">
                <a:effectLst/>
                <a:latin typeface="Aptos" panose="020B0004020202020204" pitchFamily="34" charset="0"/>
                <a:ea typeface="Aptos" panose="020B0004020202020204" pitchFamily="34" charset="0"/>
                <a:cs typeface="Aptos" panose="020B0004020202020204" pitchFamily="34" charset="0"/>
              </a:rPr>
              <a:t>Problèmes effectifs de déplacements entraînant des renoncements (nuls, limités ou importants). </a:t>
            </a:r>
          </a:p>
          <a:p>
            <a:pPr marL="342900" lvl="0" indent="-342900">
              <a:lnSpc>
                <a:spcPct val="115000"/>
              </a:lnSpc>
              <a:spcBef>
                <a:spcPts val="0"/>
              </a:spcBef>
              <a:spcAft>
                <a:spcPts val="0"/>
              </a:spcAft>
              <a:buFont typeface="Aptos" panose="020B0004020202020204" pitchFamily="34" charset="0"/>
              <a:buChar char="-"/>
            </a:pPr>
            <a:r>
              <a:rPr lang="fr-BE" sz="1600" dirty="0">
                <a:effectLst/>
                <a:latin typeface="Aptos" panose="020B0004020202020204" pitchFamily="34" charset="0"/>
                <a:ea typeface="Times New Roman" panose="02020603050405020304" pitchFamily="18" charset="0"/>
                <a:cs typeface="Times New Roman" panose="02020603050405020304" pitchFamily="18" charset="0"/>
              </a:rPr>
              <a:t>Représentations des différents moyens de transport (favorable, défavorable)</a:t>
            </a:r>
          </a:p>
          <a:p>
            <a:pPr marL="0" indent="0">
              <a:lnSpc>
                <a:spcPct val="115000"/>
              </a:lnSpc>
              <a:spcBef>
                <a:spcPts val="500"/>
              </a:spcBef>
              <a:spcAft>
                <a:spcPts val="600"/>
              </a:spcAft>
              <a:buNone/>
            </a:pPr>
            <a:r>
              <a:rPr lang="fr-BE" sz="1600" b="1" dirty="0">
                <a:effectLst/>
                <a:latin typeface="Aptos" panose="020B0004020202020204" pitchFamily="34" charset="0"/>
                <a:ea typeface="Times New Roman" panose="02020603050405020304" pitchFamily="18" charset="0"/>
                <a:cs typeface="Times New Roman" panose="02020603050405020304" pitchFamily="18" charset="0"/>
              </a:rPr>
              <a:t>Plan factoriels (par analyses multivariées de type AFCM (analyse factorielle des correspondances multiples) </a:t>
            </a:r>
          </a:p>
          <a:p>
            <a:pPr>
              <a:lnSpc>
                <a:spcPct val="115000"/>
              </a:lnSpc>
              <a:spcBef>
                <a:spcPts val="0"/>
              </a:spcBef>
              <a:spcAft>
                <a:spcPts val="0"/>
              </a:spcAft>
              <a:buFont typeface="Aptos" panose="020B0004020202020204" pitchFamily="34" charset="0"/>
              <a:buChar char="-"/>
            </a:pPr>
            <a:r>
              <a:rPr lang="fr-BE" sz="1600" dirty="0">
                <a:latin typeface="Aptos" panose="020B0004020202020204" pitchFamily="34" charset="0"/>
              </a:rPr>
              <a:t>Indices et profils construits avec variables démographiques et ressources pour la conduite </a:t>
            </a:r>
          </a:p>
          <a:p>
            <a:pPr>
              <a:lnSpc>
                <a:spcPct val="115000"/>
              </a:lnSpc>
              <a:spcBef>
                <a:spcPts val="0"/>
              </a:spcBef>
              <a:spcAft>
                <a:spcPts val="0"/>
              </a:spcAft>
              <a:buFont typeface="Aptos" panose="020B0004020202020204" pitchFamily="34" charset="0"/>
              <a:buChar char="-"/>
            </a:pPr>
            <a:r>
              <a:rPr lang="fr-BE" sz="1600" dirty="0">
                <a:latin typeface="Aptos" panose="020B0004020202020204" pitchFamily="34" charset="0"/>
              </a:rPr>
              <a:t>Fréquence de déplacements pour les 5 modes principaux avec variables démographiques et ressources pour la conduite </a:t>
            </a:r>
          </a:p>
        </p:txBody>
      </p:sp>
    </p:spTree>
    <p:extLst>
      <p:ext uri="{BB962C8B-B14F-4D97-AF65-F5344CB8AC3E}">
        <p14:creationId xmlns:p14="http://schemas.microsoft.com/office/powerpoint/2010/main" val="4080312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F85B82-AD2C-6AB7-9A4F-3F55B54EA736}"/>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C174DD9D-E417-C646-1A15-5691AB5715F5}"/>
              </a:ext>
            </a:extLst>
          </p:cNvPr>
          <p:cNvSpPr>
            <a:spLocks noGrp="1"/>
          </p:cNvSpPr>
          <p:nvPr>
            <p:ph type="sldNum" sz="quarter" idx="12"/>
          </p:nvPr>
        </p:nvSpPr>
        <p:spPr/>
        <p:txBody>
          <a:bodyPr/>
          <a:lstStyle/>
          <a:p>
            <a:pPr>
              <a:defRPr/>
            </a:pPr>
            <a:fld id="{F7930624-6306-4DDE-A1A0-2F06819443EE}" type="slidenum">
              <a:rPr lang="fr-FR" smtClean="0"/>
              <a:pPr>
                <a:defRPr/>
              </a:pPr>
              <a:t>22</a:t>
            </a:fld>
            <a:endParaRPr lang="fr-FR"/>
          </a:p>
        </p:txBody>
      </p:sp>
      <p:sp>
        <p:nvSpPr>
          <p:cNvPr id="3" name="Titre 1">
            <a:extLst>
              <a:ext uri="{FF2B5EF4-FFF2-40B4-BE49-F238E27FC236}">
                <a16:creationId xmlns:a16="http://schemas.microsoft.com/office/drawing/2014/main" id="{D045AB1B-0F2F-AEAE-54C8-F31E99F67AEE}"/>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PROFILS DE MOBILITE</a:t>
            </a:r>
            <a:endParaRPr lang="fr-BE" sz="2800" dirty="0">
              <a:solidFill>
                <a:srgbClr val="800000"/>
              </a:solidFill>
              <a:latin typeface="Rockwell" panose="02060603020205020403" pitchFamily="18" charset="0"/>
              <a:ea typeface="+mj-ea"/>
              <a:cs typeface="+mj-cs"/>
            </a:endParaRPr>
          </a:p>
        </p:txBody>
      </p:sp>
      <p:pic>
        <p:nvPicPr>
          <p:cNvPr id="8" name="Image 7" descr="Une image contenant capture d’écran, texte, diagramme, ligne&#10;&#10;Description générée automatiquement">
            <a:extLst>
              <a:ext uri="{FF2B5EF4-FFF2-40B4-BE49-F238E27FC236}">
                <a16:creationId xmlns:a16="http://schemas.microsoft.com/office/drawing/2014/main" id="{F26DD24C-E31B-9E6E-771F-654A13EFE86A}"/>
              </a:ext>
            </a:extLst>
          </p:cNvPr>
          <p:cNvPicPr>
            <a:picLocks noChangeAspect="1"/>
          </p:cNvPicPr>
          <p:nvPr/>
        </p:nvPicPr>
        <p:blipFill>
          <a:blip r:embed="rId3"/>
          <a:srcRect t="3678" r="7527"/>
          <a:stretch/>
        </p:blipFill>
        <p:spPr>
          <a:xfrm>
            <a:off x="323528" y="1556791"/>
            <a:ext cx="8496944" cy="4439021"/>
          </a:xfrm>
          <a:prstGeom prst="rect">
            <a:avLst/>
          </a:prstGeom>
        </p:spPr>
      </p:pic>
      <p:sp>
        <p:nvSpPr>
          <p:cNvPr id="9" name="ZoneTexte 8">
            <a:extLst>
              <a:ext uri="{FF2B5EF4-FFF2-40B4-BE49-F238E27FC236}">
                <a16:creationId xmlns:a16="http://schemas.microsoft.com/office/drawing/2014/main" id="{8D0C5862-D059-A06F-89AA-6FA38B29ECEA}"/>
              </a:ext>
            </a:extLst>
          </p:cNvPr>
          <p:cNvSpPr txBox="1"/>
          <p:nvPr/>
        </p:nvSpPr>
        <p:spPr>
          <a:xfrm>
            <a:off x="4427984" y="1310570"/>
            <a:ext cx="1512168" cy="230832"/>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Facilité à se déplacer</a:t>
            </a:r>
          </a:p>
        </p:txBody>
      </p:sp>
      <p:sp>
        <p:nvSpPr>
          <p:cNvPr id="10" name="ZoneTexte 9">
            <a:extLst>
              <a:ext uri="{FF2B5EF4-FFF2-40B4-BE49-F238E27FC236}">
                <a16:creationId xmlns:a16="http://schemas.microsoft.com/office/drawing/2014/main" id="{7B300FE8-6ED4-2D47-B1E6-DFDB9A0985CD}"/>
              </a:ext>
            </a:extLst>
          </p:cNvPr>
          <p:cNvSpPr txBox="1"/>
          <p:nvPr/>
        </p:nvSpPr>
        <p:spPr>
          <a:xfrm>
            <a:off x="4067944" y="6052970"/>
            <a:ext cx="2133600" cy="230832"/>
          </a:xfrm>
          <a:prstGeom prst="rect">
            <a:avLst/>
          </a:prstGeom>
          <a:noFill/>
        </p:spPr>
        <p:txBody>
          <a:bodyPr wrap="square" rtlCol="0">
            <a:spAutoFit/>
          </a:bodyPr>
          <a:lstStyle/>
          <a:p>
            <a:pPr algn="ctr"/>
            <a:r>
              <a:rPr lang="fr-BE" sz="900" i="1" dirty="0">
                <a:highlight>
                  <a:srgbClr val="FBD49C"/>
                </a:highlight>
              </a:rPr>
              <a:t>Grande difficulté à se déplacer</a:t>
            </a:r>
          </a:p>
        </p:txBody>
      </p:sp>
      <p:sp>
        <p:nvSpPr>
          <p:cNvPr id="13" name="ZoneTexte 12">
            <a:extLst>
              <a:ext uri="{FF2B5EF4-FFF2-40B4-BE49-F238E27FC236}">
                <a16:creationId xmlns:a16="http://schemas.microsoft.com/office/drawing/2014/main" id="{423BCDD7-1A24-740D-D40F-505000874D28}"/>
              </a:ext>
            </a:extLst>
          </p:cNvPr>
          <p:cNvSpPr txBox="1"/>
          <p:nvPr/>
        </p:nvSpPr>
        <p:spPr>
          <a:xfrm>
            <a:off x="7649284" y="4005064"/>
            <a:ext cx="1476671" cy="553998"/>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Ecart faible entre </a:t>
            </a:r>
            <a:br>
              <a:rPr lang="fr-BE" dirty="0">
                <a:highlight>
                  <a:srgbClr val="FBD49C"/>
                </a:highlight>
              </a:rPr>
            </a:br>
            <a:r>
              <a:rPr lang="fr-BE" dirty="0">
                <a:highlight>
                  <a:srgbClr val="FBD49C"/>
                </a:highlight>
              </a:rPr>
              <a:t>besoins et capacités </a:t>
            </a:r>
            <a:br>
              <a:rPr lang="fr-BE" dirty="0">
                <a:highlight>
                  <a:srgbClr val="FBD49C"/>
                </a:highlight>
              </a:rPr>
            </a:br>
            <a:r>
              <a:rPr lang="fr-BE" dirty="0">
                <a:highlight>
                  <a:srgbClr val="FBD49C"/>
                </a:highlight>
              </a:rPr>
              <a:t>de se déplacer</a:t>
            </a:r>
          </a:p>
        </p:txBody>
      </p:sp>
      <p:sp>
        <p:nvSpPr>
          <p:cNvPr id="14" name="ZoneTexte 13">
            <a:extLst>
              <a:ext uri="{FF2B5EF4-FFF2-40B4-BE49-F238E27FC236}">
                <a16:creationId xmlns:a16="http://schemas.microsoft.com/office/drawing/2014/main" id="{6B55E938-6528-2EFF-825E-AD3E70F99770}"/>
              </a:ext>
            </a:extLst>
          </p:cNvPr>
          <p:cNvSpPr txBox="1"/>
          <p:nvPr/>
        </p:nvSpPr>
        <p:spPr>
          <a:xfrm>
            <a:off x="-30048" y="4005064"/>
            <a:ext cx="1512168" cy="507831"/>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Ecart important entre besoins et capacités de se déplacer</a:t>
            </a:r>
          </a:p>
        </p:txBody>
      </p:sp>
    </p:spTree>
    <p:extLst>
      <p:ext uri="{BB962C8B-B14F-4D97-AF65-F5344CB8AC3E}">
        <p14:creationId xmlns:p14="http://schemas.microsoft.com/office/powerpoint/2010/main" val="762016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C616EB-6B74-CC19-914D-1BED3743CA78}"/>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BCCB88A-EBE8-4A1F-6342-04047F042F80}"/>
              </a:ext>
            </a:extLst>
          </p:cNvPr>
          <p:cNvSpPr>
            <a:spLocks noGrp="1"/>
          </p:cNvSpPr>
          <p:nvPr>
            <p:ph type="sldNum" sz="quarter" idx="12"/>
          </p:nvPr>
        </p:nvSpPr>
        <p:spPr/>
        <p:txBody>
          <a:bodyPr/>
          <a:lstStyle/>
          <a:p>
            <a:pPr>
              <a:defRPr/>
            </a:pPr>
            <a:fld id="{F7930624-6306-4DDE-A1A0-2F06819443EE}" type="slidenum">
              <a:rPr lang="fr-FR" smtClean="0"/>
              <a:pPr>
                <a:defRPr/>
              </a:pPr>
              <a:t>23</a:t>
            </a:fld>
            <a:endParaRPr lang="fr-FR"/>
          </a:p>
        </p:txBody>
      </p:sp>
      <p:sp>
        <p:nvSpPr>
          <p:cNvPr id="3" name="Titre 1">
            <a:extLst>
              <a:ext uri="{FF2B5EF4-FFF2-40B4-BE49-F238E27FC236}">
                <a16:creationId xmlns:a16="http://schemas.microsoft.com/office/drawing/2014/main" id="{A6FA6720-7E32-B24E-EAF9-CDEFDEDC7A41}"/>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PROFILS DE MOBILITE</a:t>
            </a:r>
            <a:endParaRPr lang="fr-BE" sz="2800" dirty="0">
              <a:solidFill>
                <a:srgbClr val="800000"/>
              </a:solidFill>
              <a:latin typeface="Rockwell" panose="02060603020205020403" pitchFamily="18" charset="0"/>
              <a:ea typeface="+mj-ea"/>
              <a:cs typeface="+mj-cs"/>
            </a:endParaRPr>
          </a:p>
        </p:txBody>
      </p:sp>
      <p:graphicFrame>
        <p:nvGraphicFramePr>
          <p:cNvPr id="50" name="Diagramme 49">
            <a:extLst>
              <a:ext uri="{FF2B5EF4-FFF2-40B4-BE49-F238E27FC236}">
                <a16:creationId xmlns:a16="http://schemas.microsoft.com/office/drawing/2014/main" id="{505E6AA4-57BD-DC98-43EA-7F3056D78676}"/>
              </a:ext>
            </a:extLst>
          </p:cNvPr>
          <p:cNvGraphicFramePr/>
          <p:nvPr>
            <p:extLst>
              <p:ext uri="{D42A27DB-BD31-4B8C-83A1-F6EECF244321}">
                <p14:modId xmlns:p14="http://schemas.microsoft.com/office/powerpoint/2010/main" val="4099201815"/>
              </p:ext>
            </p:extLst>
          </p:nvPr>
        </p:nvGraphicFramePr>
        <p:xfrm>
          <a:off x="1187624" y="1732062"/>
          <a:ext cx="6432376" cy="4624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 name="Rectangle 3">
            <a:extLst>
              <a:ext uri="{FF2B5EF4-FFF2-40B4-BE49-F238E27FC236}">
                <a16:creationId xmlns:a16="http://schemas.microsoft.com/office/drawing/2014/main" id="{4BD364F5-27B1-9A92-E130-2EE3532D182F}"/>
              </a:ext>
            </a:extLst>
          </p:cNvPr>
          <p:cNvSpPr txBox="1">
            <a:spLocks noChangeArrowheads="1"/>
          </p:cNvSpPr>
          <p:nvPr/>
        </p:nvSpPr>
        <p:spPr bwMode="auto">
          <a:xfrm>
            <a:off x="433120" y="1540209"/>
            <a:ext cx="2016224" cy="753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fr-FR" altLang="fr-FR" sz="1200" dirty="0">
                <a:latin typeface="+mj-lt"/>
                <a:ea typeface="Cambria" panose="02040503050406030204" pitchFamily="18" charset="0"/>
                <a:cs typeface="Biome Light" panose="020B0303030204020804" pitchFamily="34" charset="0"/>
              </a:rPr>
              <a:t>Besoins de déplacement importants mais ressources de mobilité faibles, c’est la débrouillardise qui compense </a:t>
            </a:r>
          </a:p>
          <a:p>
            <a:pPr marL="0" indent="0">
              <a:buNone/>
              <a:defRPr/>
            </a:pPr>
            <a:r>
              <a:rPr lang="fr-FR" altLang="fr-FR" sz="1200" i="1" dirty="0">
                <a:latin typeface="Gill Sans Nova Cond XBd" panose="020B0A06020104020203" pitchFamily="34" charset="0"/>
                <a:ea typeface="Cambria" panose="02040503050406030204" pitchFamily="18" charset="0"/>
                <a:cs typeface="Biome Light" panose="020B0303030204020804" pitchFamily="34" charset="0"/>
              </a:rPr>
              <a:t>Homme, sans enfant, d’origine étrangère</a:t>
            </a:r>
            <a:endPar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endParaRPr>
          </a:p>
        </p:txBody>
      </p:sp>
      <p:sp>
        <p:nvSpPr>
          <p:cNvPr id="52" name="Rectangle 3">
            <a:extLst>
              <a:ext uri="{FF2B5EF4-FFF2-40B4-BE49-F238E27FC236}">
                <a16:creationId xmlns:a16="http://schemas.microsoft.com/office/drawing/2014/main" id="{A7868AEB-C747-1EC7-793C-6EB5E66FF570}"/>
              </a:ext>
            </a:extLst>
          </p:cNvPr>
          <p:cNvSpPr txBox="1">
            <a:spLocks noChangeArrowheads="1"/>
          </p:cNvSpPr>
          <p:nvPr/>
        </p:nvSpPr>
        <p:spPr bwMode="auto">
          <a:xfrm>
            <a:off x="457200" y="4707755"/>
            <a:ext cx="1834624" cy="753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fr-FR" altLang="fr-FR" sz="1200" dirty="0">
                <a:latin typeface="+mj-lt"/>
                <a:ea typeface="Cambria" panose="02040503050406030204" pitchFamily="18" charset="0"/>
                <a:cs typeface="Biome Light" panose="020B0303030204020804" pitchFamily="34" charset="0"/>
              </a:rPr>
              <a:t>Problèmes de déplacements très conséquents et frustrants</a:t>
            </a:r>
          </a:p>
          <a:p>
            <a:pPr marL="0" indent="0">
              <a:buNone/>
              <a:defRPr/>
            </a:pP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Jeune de moins de 30 ans, sans enfant, sans accès au permis et à la voiture</a:t>
            </a:r>
          </a:p>
        </p:txBody>
      </p:sp>
      <p:sp>
        <p:nvSpPr>
          <p:cNvPr id="53" name="Rectangle 3">
            <a:extLst>
              <a:ext uri="{FF2B5EF4-FFF2-40B4-BE49-F238E27FC236}">
                <a16:creationId xmlns:a16="http://schemas.microsoft.com/office/drawing/2014/main" id="{80084E05-0C7A-2F49-0BAD-E049FEE0E497}"/>
              </a:ext>
            </a:extLst>
          </p:cNvPr>
          <p:cNvSpPr txBox="1">
            <a:spLocks noChangeArrowheads="1"/>
          </p:cNvSpPr>
          <p:nvPr/>
        </p:nvSpPr>
        <p:spPr bwMode="auto">
          <a:xfrm>
            <a:off x="6190600" y="1483891"/>
            <a:ext cx="2520280" cy="753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defRPr/>
            </a:pPr>
            <a:r>
              <a:rPr lang="fr-FR" altLang="fr-FR" sz="1200" dirty="0">
                <a:latin typeface="+mj-lt"/>
                <a:ea typeface="Cambria" panose="02040503050406030204" pitchFamily="18" charset="0"/>
                <a:cs typeface="Biome Light" panose="020B0303030204020804" pitchFamily="34" charset="0"/>
              </a:rPr>
              <a:t>Déplacements nombreux, </a:t>
            </a:r>
            <a:br>
              <a:rPr lang="fr-FR" altLang="fr-FR" sz="1200" dirty="0">
                <a:latin typeface="+mj-lt"/>
                <a:ea typeface="Cambria" panose="02040503050406030204" pitchFamily="18" charset="0"/>
                <a:cs typeface="Biome Light" panose="020B0303030204020804" pitchFamily="34" charset="0"/>
              </a:rPr>
            </a:br>
            <a:r>
              <a:rPr lang="fr-FR" altLang="fr-FR" sz="1200" dirty="0">
                <a:latin typeface="+mj-lt"/>
                <a:ea typeface="Cambria" panose="02040503050406030204" pitchFamily="18" charset="0"/>
                <a:cs typeface="Biome Light" panose="020B0303030204020804" pitchFamily="34" charset="0"/>
              </a:rPr>
              <a:t>aisés, bien vécus  </a:t>
            </a:r>
          </a:p>
          <a:p>
            <a:pPr marL="0" indent="0" algn="r">
              <a:buNone/>
              <a:defRPr/>
            </a:pP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Chômeur indemnisé </a:t>
            </a:r>
            <a:b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b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de 40 ans ou plus, </a:t>
            </a:r>
          </a:p>
          <a:p>
            <a:pPr marL="0" indent="0" algn="r">
              <a:buNone/>
              <a:defRPr/>
            </a:pP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avec permis et voiture</a:t>
            </a:r>
          </a:p>
        </p:txBody>
      </p:sp>
      <p:sp>
        <p:nvSpPr>
          <p:cNvPr id="54" name="Rectangle 3">
            <a:extLst>
              <a:ext uri="{FF2B5EF4-FFF2-40B4-BE49-F238E27FC236}">
                <a16:creationId xmlns:a16="http://schemas.microsoft.com/office/drawing/2014/main" id="{14C027D5-2CE8-3B06-E54B-5A37A8FD536C}"/>
              </a:ext>
            </a:extLst>
          </p:cNvPr>
          <p:cNvSpPr txBox="1">
            <a:spLocks noChangeArrowheads="1"/>
          </p:cNvSpPr>
          <p:nvPr/>
        </p:nvSpPr>
        <p:spPr bwMode="auto">
          <a:xfrm>
            <a:off x="6553200" y="4916482"/>
            <a:ext cx="2157680" cy="1143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defRPr/>
            </a:pPr>
            <a:r>
              <a:rPr lang="fr-FR" altLang="fr-FR" sz="1200" dirty="0">
                <a:latin typeface="+mj-lt"/>
                <a:ea typeface="Cambria" panose="02040503050406030204" pitchFamily="18" charset="0"/>
                <a:cs typeface="Biome Light" panose="020B0303030204020804" pitchFamily="34" charset="0"/>
              </a:rPr>
              <a:t>Se déplacer est très difficile, la solution consiste à renoncer à se déplacer loin ou souvent </a:t>
            </a:r>
          </a:p>
          <a:p>
            <a:pPr marL="0" indent="0" algn="r">
              <a:buNone/>
              <a:defRPr/>
            </a:pP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Femme d’âge moyen, </a:t>
            </a:r>
            <a:b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br>
            <a:r>
              <a:rPr kumimoji="0" lang="fr-FR" altLang="fr-FR" sz="1200" b="0" i="1" u="none" strike="noStrike" kern="1200" cap="none" spc="0" normalizeH="0" noProof="0" dirty="0">
                <a:ln>
                  <a:noFill/>
                </a:ln>
                <a:uLnTx/>
                <a:uFillTx/>
                <a:latin typeface="Gill Sans Nova Cond XBd" panose="020B0A06020104020203" pitchFamily="34" charset="0"/>
                <a:ea typeface="Cambria" panose="02040503050406030204" pitchFamily="18" charset="0"/>
                <a:cs typeface="Biome Light" panose="020B0303030204020804" pitchFamily="34" charset="0"/>
              </a:rPr>
              <a:t>avec enfant</a:t>
            </a:r>
          </a:p>
        </p:txBody>
      </p:sp>
      <p:sp>
        <p:nvSpPr>
          <p:cNvPr id="55" name="ZoneTexte 54">
            <a:extLst>
              <a:ext uri="{FF2B5EF4-FFF2-40B4-BE49-F238E27FC236}">
                <a16:creationId xmlns:a16="http://schemas.microsoft.com/office/drawing/2014/main" id="{F9CF59B7-31BF-FE08-ED6B-90D9F3AF8E5E}"/>
              </a:ext>
            </a:extLst>
          </p:cNvPr>
          <p:cNvSpPr txBox="1"/>
          <p:nvPr/>
        </p:nvSpPr>
        <p:spPr>
          <a:xfrm>
            <a:off x="3647728" y="1424793"/>
            <a:ext cx="1512168" cy="230832"/>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Déplacements faciles</a:t>
            </a:r>
          </a:p>
        </p:txBody>
      </p:sp>
      <p:sp>
        <p:nvSpPr>
          <p:cNvPr id="56" name="ZoneTexte 55">
            <a:extLst>
              <a:ext uri="{FF2B5EF4-FFF2-40B4-BE49-F238E27FC236}">
                <a16:creationId xmlns:a16="http://schemas.microsoft.com/office/drawing/2014/main" id="{0A20141A-5877-53EB-A1CF-80DA69D7FD67}"/>
              </a:ext>
            </a:extLst>
          </p:cNvPr>
          <p:cNvSpPr txBox="1"/>
          <p:nvPr/>
        </p:nvSpPr>
        <p:spPr>
          <a:xfrm>
            <a:off x="3337012" y="6432787"/>
            <a:ext cx="2133600" cy="230832"/>
          </a:xfrm>
          <a:prstGeom prst="rect">
            <a:avLst/>
          </a:prstGeom>
          <a:noFill/>
        </p:spPr>
        <p:txBody>
          <a:bodyPr wrap="square" rtlCol="0">
            <a:spAutoFit/>
          </a:bodyPr>
          <a:lstStyle/>
          <a:p>
            <a:pPr algn="ctr"/>
            <a:r>
              <a:rPr lang="fr-BE" sz="900" i="1" dirty="0">
                <a:highlight>
                  <a:srgbClr val="FBD49C"/>
                </a:highlight>
              </a:rPr>
              <a:t>Déplacements difficiles</a:t>
            </a:r>
          </a:p>
        </p:txBody>
      </p:sp>
      <p:sp>
        <p:nvSpPr>
          <p:cNvPr id="57" name="ZoneTexte 56">
            <a:extLst>
              <a:ext uri="{FF2B5EF4-FFF2-40B4-BE49-F238E27FC236}">
                <a16:creationId xmlns:a16="http://schemas.microsoft.com/office/drawing/2014/main" id="{78E71632-6969-E0E4-184E-9E49255BC5E5}"/>
              </a:ext>
            </a:extLst>
          </p:cNvPr>
          <p:cNvSpPr txBox="1"/>
          <p:nvPr/>
        </p:nvSpPr>
        <p:spPr>
          <a:xfrm>
            <a:off x="401172" y="3812405"/>
            <a:ext cx="1512168" cy="507831"/>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Ecart important entre besoins et capacités de se déplacer</a:t>
            </a:r>
          </a:p>
        </p:txBody>
      </p:sp>
      <p:sp>
        <p:nvSpPr>
          <p:cNvPr id="58" name="ZoneTexte 57">
            <a:extLst>
              <a:ext uri="{FF2B5EF4-FFF2-40B4-BE49-F238E27FC236}">
                <a16:creationId xmlns:a16="http://schemas.microsoft.com/office/drawing/2014/main" id="{D4929479-3279-26CE-B456-5AB1FEC644DC}"/>
              </a:ext>
            </a:extLst>
          </p:cNvPr>
          <p:cNvSpPr txBox="1"/>
          <p:nvPr/>
        </p:nvSpPr>
        <p:spPr>
          <a:xfrm>
            <a:off x="6957165" y="3788911"/>
            <a:ext cx="1476671" cy="507831"/>
          </a:xfrm>
          <a:prstGeom prst="rect">
            <a:avLst/>
          </a:prstGeom>
          <a:noFill/>
        </p:spPr>
        <p:txBody>
          <a:bodyPr wrap="square" rtlCol="0">
            <a:spAutoFit/>
          </a:bodyPr>
          <a:lstStyle>
            <a:defPPr>
              <a:defRPr lang="fr-FR"/>
            </a:defPPr>
            <a:lvl1pPr algn="ctr">
              <a:defRPr sz="900" i="1"/>
            </a:lvl1pPr>
          </a:lstStyle>
          <a:p>
            <a:r>
              <a:rPr lang="fr-BE" dirty="0">
                <a:highlight>
                  <a:srgbClr val="FBD49C"/>
                </a:highlight>
              </a:rPr>
              <a:t>Ecart faible entre </a:t>
            </a:r>
            <a:br>
              <a:rPr lang="fr-BE" dirty="0">
                <a:highlight>
                  <a:srgbClr val="FBD49C"/>
                </a:highlight>
              </a:rPr>
            </a:br>
            <a:r>
              <a:rPr lang="fr-BE" dirty="0">
                <a:highlight>
                  <a:srgbClr val="FBD49C"/>
                </a:highlight>
              </a:rPr>
              <a:t>besoins et capacités </a:t>
            </a:r>
            <a:br>
              <a:rPr lang="fr-BE" dirty="0">
                <a:highlight>
                  <a:srgbClr val="FBD49C"/>
                </a:highlight>
              </a:rPr>
            </a:br>
            <a:r>
              <a:rPr lang="fr-BE" dirty="0">
                <a:highlight>
                  <a:srgbClr val="FBD49C"/>
                </a:highlight>
              </a:rPr>
              <a:t>de se déplacer</a:t>
            </a:r>
          </a:p>
        </p:txBody>
      </p:sp>
    </p:spTree>
    <p:extLst>
      <p:ext uri="{BB962C8B-B14F-4D97-AF65-F5344CB8AC3E}">
        <p14:creationId xmlns:p14="http://schemas.microsoft.com/office/powerpoint/2010/main" val="2089278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C30139-DC58-C75E-67CB-2765B1FCEA43}"/>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0EF0A20F-D802-40BA-7214-2F1F1241AA61}"/>
              </a:ext>
            </a:extLst>
          </p:cNvPr>
          <p:cNvSpPr>
            <a:spLocks noGrp="1"/>
          </p:cNvSpPr>
          <p:nvPr>
            <p:ph type="sldNum" sz="quarter" idx="12"/>
          </p:nvPr>
        </p:nvSpPr>
        <p:spPr/>
        <p:txBody>
          <a:bodyPr/>
          <a:lstStyle/>
          <a:p>
            <a:pPr>
              <a:defRPr/>
            </a:pPr>
            <a:fld id="{F7930624-6306-4DDE-A1A0-2F06819443EE}" type="slidenum">
              <a:rPr lang="fr-FR" smtClean="0"/>
              <a:pPr>
                <a:defRPr/>
              </a:pPr>
              <a:t>24</a:t>
            </a:fld>
            <a:endParaRPr lang="fr-FR"/>
          </a:p>
        </p:txBody>
      </p:sp>
      <p:sp>
        <p:nvSpPr>
          <p:cNvPr id="3" name="Titre 1">
            <a:extLst>
              <a:ext uri="{FF2B5EF4-FFF2-40B4-BE49-F238E27FC236}">
                <a16:creationId xmlns:a16="http://schemas.microsoft.com/office/drawing/2014/main" id="{6BC07630-C378-3D68-7846-44A16F38B407}"/>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RECOMMANDATIONS (1/2)</a:t>
            </a:r>
            <a:endParaRPr lang="fr-BE" sz="2800" dirty="0">
              <a:solidFill>
                <a:srgbClr val="800000"/>
              </a:solidFill>
              <a:latin typeface="Rockwell" panose="02060603020205020403" pitchFamily="18" charset="0"/>
              <a:ea typeface="+mj-ea"/>
              <a:cs typeface="+mj-cs"/>
            </a:endParaRPr>
          </a:p>
        </p:txBody>
      </p:sp>
      <p:sp>
        <p:nvSpPr>
          <p:cNvPr id="5" name="ZoneTexte 4">
            <a:extLst>
              <a:ext uri="{FF2B5EF4-FFF2-40B4-BE49-F238E27FC236}">
                <a16:creationId xmlns:a16="http://schemas.microsoft.com/office/drawing/2014/main" id="{0ED5F829-459E-27ED-C393-1728A1C71177}"/>
              </a:ext>
            </a:extLst>
          </p:cNvPr>
          <p:cNvSpPr txBox="1"/>
          <p:nvPr/>
        </p:nvSpPr>
        <p:spPr>
          <a:xfrm>
            <a:off x="395536" y="1412776"/>
            <a:ext cx="8291264" cy="4185761"/>
          </a:xfrm>
          <a:prstGeom prst="rect">
            <a:avLst/>
          </a:prstGeom>
          <a:noFill/>
        </p:spPr>
        <p:txBody>
          <a:bodyPr wrap="square">
            <a:spAutoFit/>
          </a:bodyPr>
          <a:lstStyle/>
          <a:p>
            <a:pPr marL="342900" indent="-342900" eaLnBrk="1" hangingPunct="1">
              <a:spcBef>
                <a:spcPts val="0"/>
              </a:spcBef>
              <a:spcAft>
                <a:spcPts val="0"/>
              </a:spcAft>
              <a:buFont typeface="Arial" panose="020B0604020202020204" pitchFamily="34" charset="0"/>
              <a:buChar char="•"/>
            </a:pPr>
            <a:r>
              <a:rPr lang="fr-BE" sz="2000" b="1" dirty="0">
                <a:latin typeface="+mj-lt"/>
              </a:rPr>
              <a:t>Actions à mener sur le plan politique </a:t>
            </a:r>
          </a:p>
          <a:p>
            <a:pPr marL="800100" lvl="1" indent="-342900" eaLnBrk="1" hangingPunct="1">
              <a:spcBef>
                <a:spcPts val="0"/>
              </a:spcBef>
              <a:spcAft>
                <a:spcPts val="0"/>
              </a:spcAft>
              <a:buFont typeface="Arial" panose="020B0604020202020204" pitchFamily="34" charset="0"/>
              <a:buChar char="•"/>
            </a:pPr>
            <a:r>
              <a:rPr lang="fr-BE" dirty="0">
                <a:latin typeface="+mj-lt"/>
              </a:rPr>
              <a:t>Politique de mobilité inclusive interministérielle</a:t>
            </a:r>
          </a:p>
          <a:p>
            <a:pPr marL="800100" lvl="1" indent="-342900" eaLnBrk="1" hangingPunct="1">
              <a:spcBef>
                <a:spcPts val="0"/>
              </a:spcBef>
              <a:spcAft>
                <a:spcPts val="0"/>
              </a:spcAft>
              <a:buFont typeface="Arial" panose="020B0604020202020204" pitchFamily="34" charset="0"/>
              <a:buChar char="•"/>
            </a:pPr>
            <a:r>
              <a:rPr lang="fr-BE" dirty="0">
                <a:latin typeface="+mj-lt"/>
              </a:rPr>
              <a:t>Concertation RW-ISP sur la mobilité</a:t>
            </a:r>
          </a:p>
          <a:p>
            <a:pPr marL="800100" lvl="1" indent="-342900" eaLnBrk="1" hangingPunct="1">
              <a:spcBef>
                <a:spcPts val="0"/>
              </a:spcBef>
              <a:spcAft>
                <a:spcPts val="0"/>
              </a:spcAft>
              <a:buFont typeface="Arial" panose="020B0604020202020204" pitchFamily="34" charset="0"/>
              <a:buChar char="•"/>
            </a:pPr>
            <a:r>
              <a:rPr lang="fr-BE" dirty="0">
                <a:latin typeface="+mj-lt"/>
              </a:rPr>
              <a:t>Pôles multimodaux communaux</a:t>
            </a:r>
          </a:p>
          <a:p>
            <a:pPr marL="800100" lvl="1" indent="-342900" eaLnBrk="1" hangingPunct="1">
              <a:spcBef>
                <a:spcPts val="0"/>
              </a:spcBef>
              <a:spcAft>
                <a:spcPts val="0"/>
              </a:spcAft>
              <a:buFont typeface="Arial" panose="020B0604020202020204" pitchFamily="34" charset="0"/>
              <a:buChar char="•"/>
            </a:pPr>
            <a:r>
              <a:rPr lang="fr-BE" dirty="0">
                <a:latin typeface="+mj-lt"/>
              </a:rPr>
              <a:t>…</a:t>
            </a:r>
          </a:p>
          <a:p>
            <a:pPr marL="342900" indent="-342900" eaLnBrk="1" hangingPunct="1">
              <a:spcBef>
                <a:spcPts val="0"/>
              </a:spcBef>
              <a:spcAft>
                <a:spcPts val="0"/>
              </a:spcAft>
              <a:buFont typeface="Arial" panose="020B0604020202020204" pitchFamily="34" charset="0"/>
              <a:buChar char="•"/>
            </a:pPr>
            <a:r>
              <a:rPr lang="fr-BE" sz="2000" b="1" dirty="0">
                <a:latin typeface="+mj-lt"/>
              </a:rPr>
              <a:t>Actions à mener au niveau réglementaire </a:t>
            </a:r>
          </a:p>
          <a:p>
            <a:pPr marL="800100" lvl="1" indent="-342900" eaLnBrk="1" hangingPunct="1">
              <a:spcBef>
                <a:spcPts val="0"/>
              </a:spcBef>
              <a:spcAft>
                <a:spcPts val="0"/>
              </a:spcAft>
              <a:buFont typeface="Arial" panose="020B0604020202020204" pitchFamily="34" charset="0"/>
              <a:buChar char="•"/>
            </a:pPr>
            <a:r>
              <a:rPr lang="fr-BE" dirty="0">
                <a:latin typeface="+mj-lt"/>
              </a:rPr>
              <a:t>Cadre réglementaire Auto-écoles sociales</a:t>
            </a:r>
          </a:p>
          <a:p>
            <a:pPr marL="800100" lvl="1" indent="-342900" eaLnBrk="1" hangingPunct="1">
              <a:spcBef>
                <a:spcPts val="0"/>
              </a:spcBef>
              <a:spcAft>
                <a:spcPts val="0"/>
              </a:spcAft>
              <a:buFont typeface="Arial" panose="020B0604020202020204" pitchFamily="34" charset="0"/>
              <a:buChar char="•"/>
            </a:pPr>
            <a:r>
              <a:rPr lang="fr-BE" dirty="0">
                <a:latin typeface="+mj-lt"/>
              </a:rPr>
              <a:t>Sessions spéciales et adaptées de l’examen théorique B </a:t>
            </a:r>
          </a:p>
          <a:p>
            <a:pPr marL="800100" lvl="1" indent="-342900" eaLnBrk="1" hangingPunct="1">
              <a:spcBef>
                <a:spcPts val="0"/>
              </a:spcBef>
              <a:spcAft>
                <a:spcPts val="0"/>
              </a:spcAft>
              <a:buFont typeface="Arial" panose="020B0604020202020204" pitchFamily="34" charset="0"/>
              <a:buChar char="•"/>
            </a:pPr>
            <a:r>
              <a:rPr lang="fr-BE" dirty="0">
                <a:latin typeface="+mj-lt"/>
              </a:rPr>
              <a:t>…</a:t>
            </a:r>
          </a:p>
          <a:p>
            <a:pPr marL="342900" indent="-342900" eaLnBrk="1" hangingPunct="1">
              <a:spcBef>
                <a:spcPts val="0"/>
              </a:spcBef>
              <a:spcAft>
                <a:spcPts val="0"/>
              </a:spcAft>
              <a:buFont typeface="Arial" panose="020B0604020202020204" pitchFamily="34" charset="0"/>
              <a:buChar char="•"/>
            </a:pPr>
            <a:r>
              <a:rPr lang="fr-BE" sz="2000" b="1" dirty="0">
                <a:effectLst/>
                <a:latin typeface="+mj-lt"/>
                <a:ea typeface="Times New Roman" panose="02020603050405020304" pitchFamily="18" charset="0"/>
                <a:cs typeface="Corbel" panose="020B0503020204020204" pitchFamily="34" charset="0"/>
              </a:rPr>
              <a:t>Actions à mener en termes de formation</a:t>
            </a:r>
          </a:p>
          <a:p>
            <a:pPr marL="800100" lvl="1" indent="-342900" eaLnBrk="1" hangingPunct="1">
              <a:spcBef>
                <a:spcPts val="0"/>
              </a:spcBef>
              <a:spcAft>
                <a:spcPts val="0"/>
              </a:spcAft>
              <a:buFont typeface="Arial" panose="020B0604020202020204" pitchFamily="34" charset="0"/>
              <a:buChar char="•"/>
            </a:pPr>
            <a:r>
              <a:rPr lang="fr-BE" dirty="0">
                <a:effectLst/>
                <a:latin typeface="+mj-lt"/>
                <a:ea typeface="Times New Roman" panose="02020603050405020304" pitchFamily="18" charset="0"/>
              </a:rPr>
              <a:t>Formation de CEMI et d’instructeurs de conduite ISP</a:t>
            </a:r>
          </a:p>
          <a:p>
            <a:pPr marL="800100" lvl="1" indent="-342900" eaLnBrk="1" hangingPunct="1">
              <a:spcBef>
                <a:spcPts val="0"/>
              </a:spcBef>
              <a:spcAft>
                <a:spcPts val="0"/>
              </a:spcAft>
              <a:buFont typeface="Arial" panose="020B0604020202020204" pitchFamily="34" charset="0"/>
              <a:buChar char="•"/>
            </a:pPr>
            <a:r>
              <a:rPr lang="fr-BE" dirty="0">
                <a:effectLst/>
                <a:latin typeface="+mj-lt"/>
                <a:ea typeface="Times New Roman" panose="02020603050405020304" pitchFamily="18" charset="0"/>
              </a:rPr>
              <a:t>Modules et Ateliers Mobilité en ISP</a:t>
            </a:r>
          </a:p>
          <a:p>
            <a:pPr marL="800100" lvl="1" indent="-342900" eaLnBrk="1" hangingPunct="1">
              <a:spcBef>
                <a:spcPts val="0"/>
              </a:spcBef>
              <a:spcAft>
                <a:spcPts val="0"/>
              </a:spcAft>
              <a:buFont typeface="Arial" panose="020B0604020202020204" pitchFamily="34" charset="0"/>
              <a:buChar char="•"/>
            </a:pPr>
            <a:r>
              <a:rPr lang="fr-BE" dirty="0">
                <a:latin typeface="+mj-lt"/>
                <a:ea typeface="Times New Roman" panose="02020603050405020304" pitchFamily="18" charset="0"/>
              </a:rPr>
              <a:t>Auto-écoles sociales destinées au public ISP</a:t>
            </a:r>
          </a:p>
          <a:p>
            <a:pPr marL="800100" lvl="1" indent="-342900" eaLnBrk="1" hangingPunct="1">
              <a:spcBef>
                <a:spcPts val="0"/>
              </a:spcBef>
              <a:spcAft>
                <a:spcPts val="0"/>
              </a:spcAft>
              <a:buFont typeface="Arial" panose="020B0604020202020204" pitchFamily="34" charset="0"/>
              <a:buChar char="•"/>
            </a:pPr>
            <a:r>
              <a:rPr lang="fr-BE" dirty="0">
                <a:effectLst/>
                <a:latin typeface="+mj-lt"/>
                <a:ea typeface="Times New Roman" panose="02020603050405020304" pitchFamily="18" charset="0"/>
              </a:rPr>
              <a:t>…</a:t>
            </a:r>
          </a:p>
        </p:txBody>
      </p:sp>
    </p:spTree>
    <p:extLst>
      <p:ext uri="{BB962C8B-B14F-4D97-AF65-F5344CB8AC3E}">
        <p14:creationId xmlns:p14="http://schemas.microsoft.com/office/powerpoint/2010/main" val="907393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E2726D-0F11-DAD4-8BAC-A3008765129F}"/>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40E9B2B-2668-F35D-A566-8B21B7527D5C}"/>
              </a:ext>
            </a:extLst>
          </p:cNvPr>
          <p:cNvSpPr>
            <a:spLocks noGrp="1"/>
          </p:cNvSpPr>
          <p:nvPr>
            <p:ph type="sldNum" sz="quarter" idx="12"/>
          </p:nvPr>
        </p:nvSpPr>
        <p:spPr/>
        <p:txBody>
          <a:bodyPr/>
          <a:lstStyle/>
          <a:p>
            <a:pPr>
              <a:defRPr/>
            </a:pPr>
            <a:fld id="{F7930624-6306-4DDE-A1A0-2F06819443EE}" type="slidenum">
              <a:rPr lang="fr-FR" smtClean="0"/>
              <a:pPr>
                <a:defRPr/>
              </a:pPr>
              <a:t>25</a:t>
            </a:fld>
            <a:endParaRPr lang="fr-FR"/>
          </a:p>
        </p:txBody>
      </p:sp>
      <p:sp>
        <p:nvSpPr>
          <p:cNvPr id="3" name="Titre 1">
            <a:extLst>
              <a:ext uri="{FF2B5EF4-FFF2-40B4-BE49-F238E27FC236}">
                <a16:creationId xmlns:a16="http://schemas.microsoft.com/office/drawing/2014/main" id="{268DE64C-3069-5363-4DE6-213B84598E25}"/>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RECOMMANDATIONS (2/2)</a:t>
            </a:r>
            <a:endParaRPr lang="fr-BE" sz="2800" dirty="0">
              <a:solidFill>
                <a:srgbClr val="800000"/>
              </a:solidFill>
              <a:latin typeface="Rockwell" panose="02060603020205020403" pitchFamily="18" charset="0"/>
              <a:ea typeface="+mj-ea"/>
              <a:cs typeface="+mj-cs"/>
            </a:endParaRPr>
          </a:p>
        </p:txBody>
      </p:sp>
      <p:sp>
        <p:nvSpPr>
          <p:cNvPr id="5" name="ZoneTexte 4">
            <a:extLst>
              <a:ext uri="{FF2B5EF4-FFF2-40B4-BE49-F238E27FC236}">
                <a16:creationId xmlns:a16="http://schemas.microsoft.com/office/drawing/2014/main" id="{909995A4-D909-B446-8F69-088D5294C0CD}"/>
              </a:ext>
            </a:extLst>
          </p:cNvPr>
          <p:cNvSpPr txBox="1"/>
          <p:nvPr/>
        </p:nvSpPr>
        <p:spPr>
          <a:xfrm>
            <a:off x="395536" y="1412776"/>
            <a:ext cx="8291264" cy="4647426"/>
          </a:xfrm>
          <a:prstGeom prst="rect">
            <a:avLst/>
          </a:prstGeom>
          <a:noFill/>
        </p:spPr>
        <p:txBody>
          <a:bodyPr wrap="square">
            <a:spAutoFit/>
          </a:bodyPr>
          <a:lstStyle/>
          <a:p>
            <a:pPr marL="342900" indent="-342900" eaLnBrk="1" hangingPunct="1">
              <a:spcBef>
                <a:spcPts val="0"/>
              </a:spcBef>
              <a:spcAft>
                <a:spcPts val="0"/>
              </a:spcAft>
              <a:buFont typeface="Arial" panose="020B0604020202020204" pitchFamily="34" charset="0"/>
              <a:buChar char="•"/>
            </a:pPr>
            <a:r>
              <a:rPr lang="fr-BE" sz="2000" b="1" dirty="0">
                <a:effectLst/>
                <a:latin typeface="+mj-lt"/>
                <a:ea typeface="Times New Roman" panose="02020603050405020304" pitchFamily="18" charset="0"/>
                <a:cs typeface="Corbel" panose="020B0503020204020204" pitchFamily="34" charset="0"/>
              </a:rPr>
              <a:t>Actions à mener sur le plan des coûts</a:t>
            </a:r>
          </a:p>
          <a:p>
            <a:pPr marL="800100" lvl="1" indent="-342900" eaLnBrk="1" hangingPunct="1">
              <a:spcBef>
                <a:spcPts val="0"/>
              </a:spcBef>
              <a:spcAft>
                <a:spcPts val="0"/>
              </a:spcAft>
              <a:buFont typeface="Arial" panose="020B0604020202020204" pitchFamily="34" charset="0"/>
              <a:buChar char="•"/>
            </a:pPr>
            <a:r>
              <a:rPr lang="fr-BE" dirty="0">
                <a:latin typeface="+mj-lt"/>
                <a:ea typeface="Times New Roman" panose="02020603050405020304" pitchFamily="18" charset="0"/>
              </a:rPr>
              <a:t>Politiques tarifaires inclusives</a:t>
            </a:r>
          </a:p>
          <a:p>
            <a:pPr marL="800100" lvl="1" indent="-342900" eaLnBrk="1" hangingPunct="1">
              <a:spcBef>
                <a:spcPts val="0"/>
              </a:spcBef>
              <a:spcAft>
                <a:spcPts val="0"/>
              </a:spcAft>
              <a:buFont typeface="Arial" panose="020B0604020202020204" pitchFamily="34" charset="0"/>
              <a:buChar char="•"/>
            </a:pPr>
            <a:r>
              <a:rPr lang="fr-BE" dirty="0">
                <a:effectLst/>
                <a:latin typeface="+mj-lt"/>
                <a:ea typeface="Times New Roman" panose="02020603050405020304" pitchFamily="18" charset="0"/>
              </a:rPr>
              <a:t>Guichets physiques pour info et conseil</a:t>
            </a:r>
          </a:p>
          <a:p>
            <a:pPr marL="800100" lvl="1" indent="-342900" eaLnBrk="1" hangingPunct="1">
              <a:spcBef>
                <a:spcPts val="0"/>
              </a:spcBef>
              <a:spcAft>
                <a:spcPts val="0"/>
              </a:spcAft>
              <a:buFont typeface="Arial" panose="020B0604020202020204" pitchFamily="34" charset="0"/>
              <a:buChar char="•"/>
            </a:pPr>
            <a:r>
              <a:rPr lang="fr-BE" dirty="0">
                <a:effectLst/>
                <a:latin typeface="+mj-lt"/>
                <a:ea typeface="Times New Roman" panose="02020603050405020304" pitchFamily="18" charset="0"/>
              </a:rPr>
              <a:t>…</a:t>
            </a:r>
          </a:p>
          <a:p>
            <a:pPr marL="342900" indent="-342900" eaLnBrk="1" hangingPunct="1">
              <a:spcBef>
                <a:spcPts val="0"/>
              </a:spcBef>
              <a:spcAft>
                <a:spcPts val="0"/>
              </a:spcAft>
              <a:buFont typeface="Arial" panose="020B0604020202020204" pitchFamily="34" charset="0"/>
              <a:buChar char="•"/>
            </a:pPr>
            <a:r>
              <a:rPr lang="fr-BE" sz="2000" b="1" dirty="0">
                <a:effectLst/>
                <a:latin typeface="+mj-lt"/>
                <a:ea typeface="Times New Roman" panose="02020603050405020304" pitchFamily="18" charset="0"/>
                <a:cs typeface="Corbel" panose="020B0503020204020204" pitchFamily="34" charset="0"/>
              </a:rPr>
              <a:t>Actions à mener en termes d'information sur la mobilité et les moyens de transport</a:t>
            </a:r>
          </a:p>
          <a:p>
            <a:pPr marL="800100" lvl="1" indent="-342900" eaLnBrk="1" hangingPunct="1">
              <a:spcBef>
                <a:spcPts val="0"/>
              </a:spcBef>
              <a:spcAft>
                <a:spcPts val="0"/>
              </a:spcAft>
              <a:buFont typeface="Arial" panose="020B0604020202020204" pitchFamily="34" charset="0"/>
              <a:buChar char="•"/>
            </a:pPr>
            <a:r>
              <a:rPr lang="fr-BE" dirty="0">
                <a:latin typeface="+mj-lt"/>
                <a:ea typeface="Times New Roman" panose="02020603050405020304" pitchFamily="18" charset="0"/>
              </a:rPr>
              <a:t>Inclusivité de l’information sur la mobilité et les transports : français FALC, personnel humain, oralité</a:t>
            </a:r>
          </a:p>
          <a:p>
            <a:pPr marL="800100" lvl="1" indent="-342900" eaLnBrk="1" hangingPunct="1">
              <a:spcBef>
                <a:spcPts val="0"/>
              </a:spcBef>
              <a:spcAft>
                <a:spcPts val="0"/>
              </a:spcAft>
              <a:buFont typeface="Arial" panose="020B0604020202020204" pitchFamily="34" charset="0"/>
              <a:buChar char="•"/>
            </a:pPr>
            <a:r>
              <a:rPr lang="fr-BE" dirty="0">
                <a:latin typeface="+mj-lt"/>
                <a:ea typeface="Times New Roman" panose="02020603050405020304" pitchFamily="18" charset="0"/>
              </a:rPr>
              <a:t>Indicateurs d’inclusivité dans le Tableau de bord de la Mobilité</a:t>
            </a:r>
          </a:p>
          <a:p>
            <a:pPr marL="800100" lvl="1" indent="-342900" eaLnBrk="1" hangingPunct="1">
              <a:spcBef>
                <a:spcPts val="0"/>
              </a:spcBef>
              <a:spcAft>
                <a:spcPts val="0"/>
              </a:spcAft>
              <a:buFont typeface="Arial" panose="020B0604020202020204" pitchFamily="34" charset="0"/>
              <a:buChar char="•"/>
            </a:pPr>
            <a:r>
              <a:rPr lang="fr-BE" dirty="0">
                <a:latin typeface="+mj-lt"/>
                <a:ea typeface="Times New Roman" panose="02020603050405020304" pitchFamily="18" charset="0"/>
              </a:rPr>
              <a:t>…</a:t>
            </a:r>
          </a:p>
          <a:p>
            <a:pPr marL="342900" indent="-342900" eaLnBrk="1" hangingPunct="1">
              <a:spcBef>
                <a:spcPts val="0"/>
              </a:spcBef>
              <a:spcAft>
                <a:spcPts val="0"/>
              </a:spcAft>
              <a:buFont typeface="Arial" panose="020B0604020202020204" pitchFamily="34" charset="0"/>
              <a:buChar char="•"/>
            </a:pPr>
            <a:r>
              <a:rPr lang="fr-FR" sz="2000" b="1" dirty="0">
                <a:latin typeface="+mj-lt"/>
              </a:rPr>
              <a:t>Actions à mener sur le plan des représentations</a:t>
            </a:r>
          </a:p>
          <a:p>
            <a:pPr marL="800100" lvl="1" indent="-342900" eaLnBrk="1" hangingPunct="1">
              <a:spcBef>
                <a:spcPts val="0"/>
              </a:spcBef>
              <a:spcAft>
                <a:spcPts val="0"/>
              </a:spcAft>
              <a:buFont typeface="Arial" panose="020B0604020202020204" pitchFamily="34" charset="0"/>
              <a:buChar char="•"/>
            </a:pPr>
            <a:r>
              <a:rPr lang="fr-FR" dirty="0">
                <a:latin typeface="+mj-lt"/>
              </a:rPr>
              <a:t>La mobilité : condition d’accès aux droits fondamentaux et au travail rémunéré</a:t>
            </a:r>
          </a:p>
          <a:p>
            <a:pPr marL="800100" lvl="1" indent="-342900" eaLnBrk="1" hangingPunct="1">
              <a:spcBef>
                <a:spcPts val="0"/>
              </a:spcBef>
              <a:spcAft>
                <a:spcPts val="0"/>
              </a:spcAft>
              <a:buFont typeface="Arial" panose="020B0604020202020204" pitchFamily="34" charset="0"/>
              <a:buChar char="•"/>
            </a:pPr>
            <a:r>
              <a:rPr lang="fr-FR" dirty="0">
                <a:latin typeface="+mj-lt"/>
              </a:rPr>
              <a:t>La mobilité : vivier de formation et d’emploi pour les personnes peu qualifiées</a:t>
            </a:r>
          </a:p>
          <a:p>
            <a:pPr marL="800100" lvl="1" indent="-342900" eaLnBrk="1" hangingPunct="1">
              <a:spcBef>
                <a:spcPts val="0"/>
              </a:spcBef>
              <a:spcAft>
                <a:spcPts val="0"/>
              </a:spcAft>
              <a:buFont typeface="Arial" panose="020B0604020202020204" pitchFamily="34" charset="0"/>
              <a:buChar char="•"/>
            </a:pPr>
            <a:r>
              <a:rPr lang="fr-FR" dirty="0">
                <a:latin typeface="+mj-lt"/>
              </a:rPr>
              <a:t>Le vélo : pas que pour les « bobos »</a:t>
            </a:r>
          </a:p>
          <a:p>
            <a:pPr lvl="1" eaLnBrk="1" hangingPunct="1">
              <a:spcBef>
                <a:spcPts val="0"/>
              </a:spcBef>
              <a:spcAft>
                <a:spcPts val="0"/>
              </a:spcAft>
            </a:pPr>
            <a:endParaRPr lang="fr-FR" dirty="0">
              <a:latin typeface="+mj-lt"/>
            </a:endParaRPr>
          </a:p>
          <a:p>
            <a:pPr marL="800100" lvl="1" indent="-342900" eaLnBrk="1" hangingPunct="1">
              <a:spcBef>
                <a:spcPts val="0"/>
              </a:spcBef>
              <a:spcAft>
                <a:spcPts val="0"/>
              </a:spcAft>
              <a:buFont typeface="Arial" panose="020B0604020202020204" pitchFamily="34" charset="0"/>
              <a:buChar char="•"/>
            </a:pPr>
            <a:endParaRPr lang="fr-FR" dirty="0">
              <a:latin typeface="+mj-lt"/>
            </a:endParaRPr>
          </a:p>
        </p:txBody>
      </p:sp>
    </p:spTree>
    <p:extLst>
      <p:ext uri="{BB962C8B-B14F-4D97-AF65-F5344CB8AC3E}">
        <p14:creationId xmlns:p14="http://schemas.microsoft.com/office/powerpoint/2010/main" val="244668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C42F0E-86CA-CB15-9BB3-1B4BE6CB312D}"/>
              </a:ext>
            </a:extLst>
          </p:cNvPr>
          <p:cNvSpPr>
            <a:spLocks noGrp="1"/>
          </p:cNvSpPr>
          <p:nvPr>
            <p:ph type="ctrTitle"/>
          </p:nvPr>
        </p:nvSpPr>
        <p:spPr/>
        <p:txBody>
          <a:bodyPr/>
          <a:lstStyle/>
          <a:p>
            <a:r>
              <a:rPr lang="fr-BE" sz="3600" dirty="0">
                <a:solidFill>
                  <a:schemeClr val="bg1"/>
                </a:solidFill>
              </a:rPr>
              <a:t>Plus d’info ?</a:t>
            </a:r>
            <a:br>
              <a:rPr lang="fr-BE" sz="3600" dirty="0">
                <a:solidFill>
                  <a:schemeClr val="bg1"/>
                </a:solidFill>
              </a:rPr>
            </a:br>
            <a:r>
              <a:rPr lang="fr-BE" sz="3600" dirty="0">
                <a:solidFill>
                  <a:schemeClr val="bg1"/>
                </a:solidFill>
              </a:rPr>
              <a:t> Contactez-nous ! </a:t>
            </a:r>
            <a:br>
              <a:rPr lang="fr-BE" sz="3600" dirty="0">
                <a:solidFill>
                  <a:schemeClr val="bg1"/>
                </a:solidFill>
              </a:rPr>
            </a:br>
            <a:r>
              <a:rPr lang="fr-BE" sz="3600" dirty="0">
                <a:solidFill>
                  <a:schemeClr val="bg1"/>
                </a:solidFill>
              </a:rPr>
              <a:t>info@caips.be</a:t>
            </a:r>
          </a:p>
        </p:txBody>
      </p:sp>
      <p:sp>
        <p:nvSpPr>
          <p:cNvPr id="4" name="Espace réservé du numéro de diapositive 3">
            <a:extLst>
              <a:ext uri="{FF2B5EF4-FFF2-40B4-BE49-F238E27FC236}">
                <a16:creationId xmlns:a16="http://schemas.microsoft.com/office/drawing/2014/main" id="{E65DD6C9-8666-466D-3CBD-9068E12771F3}"/>
              </a:ext>
            </a:extLst>
          </p:cNvPr>
          <p:cNvSpPr>
            <a:spLocks noGrp="1"/>
          </p:cNvSpPr>
          <p:nvPr>
            <p:ph type="sldNum" sz="quarter" idx="12"/>
          </p:nvPr>
        </p:nvSpPr>
        <p:spPr/>
        <p:txBody>
          <a:bodyPr/>
          <a:lstStyle/>
          <a:p>
            <a:pPr>
              <a:defRPr/>
            </a:pPr>
            <a:fld id="{13667431-E34F-4085-8553-82C9FAD53139}" type="slidenum">
              <a:rPr lang="fr-FR" smtClean="0"/>
              <a:pPr>
                <a:defRPr/>
              </a:pPr>
              <a:t>26</a:t>
            </a:fld>
            <a:endParaRPr lang="fr-FR"/>
          </a:p>
        </p:txBody>
      </p:sp>
    </p:spTree>
    <p:extLst>
      <p:ext uri="{BB962C8B-B14F-4D97-AF65-F5344CB8AC3E}">
        <p14:creationId xmlns:p14="http://schemas.microsoft.com/office/powerpoint/2010/main" val="3449042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73046B3C-C1A8-ECA6-5214-8F63401A106B}"/>
              </a:ext>
            </a:extLst>
          </p:cNvPr>
          <p:cNvSpPr>
            <a:spLocks noGrp="1"/>
          </p:cNvSpPr>
          <p:nvPr>
            <p:ph type="body" idx="1"/>
          </p:nvPr>
        </p:nvSpPr>
        <p:spPr/>
        <p:txBody>
          <a:bodyPr/>
          <a:lstStyle/>
          <a:p>
            <a:r>
              <a:rPr lang="fr-BE" sz="4400" dirty="0">
                <a:solidFill>
                  <a:schemeClr val="bg1"/>
                </a:solidFill>
              </a:rPr>
              <a:t>Méthodologie</a:t>
            </a:r>
          </a:p>
        </p:txBody>
      </p:sp>
      <p:sp>
        <p:nvSpPr>
          <p:cNvPr id="4" name="Espace réservé du numéro de diapositive 3">
            <a:extLst>
              <a:ext uri="{FF2B5EF4-FFF2-40B4-BE49-F238E27FC236}">
                <a16:creationId xmlns:a16="http://schemas.microsoft.com/office/drawing/2014/main" id="{7D605DF0-A4A4-5208-92BC-211C3BF89088}"/>
              </a:ext>
            </a:extLst>
          </p:cNvPr>
          <p:cNvSpPr>
            <a:spLocks noGrp="1"/>
          </p:cNvSpPr>
          <p:nvPr>
            <p:ph type="sldNum" sz="quarter" idx="12"/>
          </p:nvPr>
        </p:nvSpPr>
        <p:spPr/>
        <p:txBody>
          <a:bodyPr/>
          <a:lstStyle/>
          <a:p>
            <a:pPr>
              <a:defRPr/>
            </a:pPr>
            <a:fld id="{C96F940B-F185-4B79-A797-2618A5356698}" type="slidenum">
              <a:rPr lang="fr-FR" smtClean="0"/>
              <a:pPr>
                <a:defRPr/>
              </a:pPr>
              <a:t>3</a:t>
            </a:fld>
            <a:endParaRPr lang="fr-FR"/>
          </a:p>
        </p:txBody>
      </p:sp>
    </p:spTree>
    <p:extLst>
      <p:ext uri="{BB962C8B-B14F-4D97-AF65-F5344CB8AC3E}">
        <p14:creationId xmlns:p14="http://schemas.microsoft.com/office/powerpoint/2010/main" val="2685798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Espace réservé du contenu 6">
            <a:extLst>
              <a:ext uri="{FF2B5EF4-FFF2-40B4-BE49-F238E27FC236}">
                <a16:creationId xmlns:a16="http://schemas.microsoft.com/office/drawing/2014/main" id="{5963195C-1431-8D9A-7969-68F929A19CBD}"/>
              </a:ext>
            </a:extLst>
          </p:cNvPr>
          <p:cNvSpPr>
            <a:spLocks noGrp="1"/>
          </p:cNvSpPr>
          <p:nvPr>
            <p:ph idx="1"/>
          </p:nvPr>
        </p:nvSpPr>
        <p:spPr>
          <a:xfrm>
            <a:off x="457200" y="1412776"/>
            <a:ext cx="8229600" cy="4713387"/>
          </a:xfrm>
        </p:spPr>
        <p:txBody>
          <a:bodyPr/>
          <a:lstStyle/>
          <a:p>
            <a:pPr marL="457200" indent="-457200">
              <a:buFont typeface="+mj-lt"/>
              <a:buAutoNum type="arabicPeriod"/>
            </a:pPr>
            <a:r>
              <a:rPr lang="fr-BE" sz="2400" dirty="0"/>
              <a:t>Cadastrage des formations Mobilité/Permis B en ISP</a:t>
            </a:r>
          </a:p>
          <a:p>
            <a:pPr marL="457200" indent="-457200">
              <a:buFont typeface="+mj-lt"/>
              <a:buAutoNum type="arabicPeriod"/>
            </a:pPr>
            <a:r>
              <a:rPr lang="fr-BE" sz="2400" dirty="0"/>
              <a:t>Enquête auprès des professionnels de l’insertion et de la mobilité inclusive</a:t>
            </a:r>
          </a:p>
          <a:p>
            <a:pPr marL="457200" indent="-457200">
              <a:buFont typeface="+mj-lt"/>
              <a:buAutoNum type="arabicPeriod"/>
            </a:pPr>
            <a:r>
              <a:rPr lang="fr-BE" sz="2400" dirty="0"/>
              <a:t>Enquête par questionnaire et focus-groupes en CISP</a:t>
            </a:r>
          </a:p>
          <a:p>
            <a:pPr marL="457200" indent="-457200">
              <a:buFont typeface="+mj-lt"/>
              <a:buAutoNum type="arabicPeriod"/>
            </a:pPr>
            <a:endParaRPr lang="fr-BE" sz="2400" b="1" dirty="0">
              <a:solidFill>
                <a:schemeClr val="accent6"/>
              </a:solidFill>
            </a:endParaRPr>
          </a:p>
          <a:p>
            <a:pPr marL="0" indent="0">
              <a:buNone/>
            </a:pPr>
            <a:endParaRPr lang="fr-BE" sz="2400" dirty="0"/>
          </a:p>
          <a:p>
            <a:pPr marL="457200" indent="-457200">
              <a:buFont typeface="+mj-lt"/>
              <a:buAutoNum type="arabicPeriod"/>
            </a:pPr>
            <a:endParaRPr lang="fr-BE" sz="2400" dirty="0"/>
          </a:p>
          <a:p>
            <a:pPr marL="457200" indent="-457200">
              <a:buAutoNum type="arabicPeriod"/>
            </a:pPr>
            <a:r>
              <a:rPr lang="fr-BE" sz="2400" dirty="0"/>
              <a:t>Ateliers prospectifs</a:t>
            </a:r>
          </a:p>
          <a:p>
            <a:pPr marL="457200" indent="-457200">
              <a:buAutoNum type="arabicPeriod"/>
            </a:pPr>
            <a:r>
              <a:rPr lang="fr-BE" sz="2400" dirty="0"/>
              <a:t>Scénarisation</a:t>
            </a:r>
          </a:p>
        </p:txBody>
      </p:sp>
      <p:sp>
        <p:nvSpPr>
          <p:cNvPr id="4" name="Espace réservé du numéro de diapositive 3"/>
          <p:cNvSpPr>
            <a:spLocks noGrp="1"/>
          </p:cNvSpPr>
          <p:nvPr>
            <p:ph type="sldNum" sz="quarter" idx="12"/>
          </p:nvPr>
        </p:nvSpPr>
        <p:spPr>
          <a:xfrm>
            <a:off x="6553200" y="6356350"/>
            <a:ext cx="2133600" cy="365125"/>
          </a:xfrm>
        </p:spPr>
        <p:txBody>
          <a:bodyPr/>
          <a:lstStyle/>
          <a:p>
            <a:fld id="{F7930624-6306-4DDE-A1A0-2F06819443EE}" type="slidenum">
              <a:rPr lang="fr-FR" smtClean="0"/>
              <a:pPr/>
              <a:t>4</a:t>
            </a:fld>
            <a:endParaRPr lang="fr-FR"/>
          </a:p>
        </p:txBody>
      </p:sp>
      <p:sp>
        <p:nvSpPr>
          <p:cNvPr id="8" name="Titre 1">
            <a:extLst>
              <a:ext uri="{FF2B5EF4-FFF2-40B4-BE49-F238E27FC236}">
                <a16:creationId xmlns:a16="http://schemas.microsoft.com/office/drawing/2014/main" id="{E1E79FDC-5A09-D09A-7241-DFAE69C3219D}"/>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VOLET 1 : ETAT DE LA SITUATION</a:t>
            </a:r>
            <a:endParaRPr lang="fr-BE" sz="2800" dirty="0">
              <a:solidFill>
                <a:srgbClr val="800000"/>
              </a:solidFill>
              <a:latin typeface="Rockwell" panose="02060603020205020403" pitchFamily="18" charset="0"/>
              <a:ea typeface="+mj-ea"/>
              <a:cs typeface="+mj-cs"/>
            </a:endParaRPr>
          </a:p>
        </p:txBody>
      </p:sp>
      <p:sp>
        <p:nvSpPr>
          <p:cNvPr id="2" name="Titre 1">
            <a:extLst>
              <a:ext uri="{FF2B5EF4-FFF2-40B4-BE49-F238E27FC236}">
                <a16:creationId xmlns:a16="http://schemas.microsoft.com/office/drawing/2014/main" id="{0B8B2882-A5C1-F296-0651-99E27CFFC69C}"/>
              </a:ext>
            </a:extLst>
          </p:cNvPr>
          <p:cNvSpPr txBox="1">
            <a:spLocks/>
          </p:cNvSpPr>
          <p:nvPr/>
        </p:nvSpPr>
        <p:spPr bwMode="auto">
          <a:xfrm>
            <a:off x="457200" y="3442662"/>
            <a:ext cx="8229600" cy="523220"/>
          </a:xfrm>
          <a:prstGeom prst="rect">
            <a:avLst/>
          </a:prstGeom>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lvl1pPr algn="ctr" rtl="0" eaLnBrk="1" fontAlgn="base" hangingPunct="1">
              <a:spcBef>
                <a:spcPct val="0"/>
              </a:spcBef>
              <a:spcAft>
                <a:spcPct val="0"/>
              </a:spcAft>
              <a:defRPr sz="4400" kern="1200">
                <a:solidFill>
                  <a:schemeClr val="lt1"/>
                </a:solidFill>
                <a:latin typeface="+mn-lt"/>
                <a:ea typeface="+mn-ea"/>
                <a:cs typeface="+mn-cs"/>
              </a:defRPr>
            </a:lvl1pPr>
            <a:lvl2pPr algn="ctr" rtl="0" eaLnBrk="1" fontAlgn="base" hangingPunct="1">
              <a:spcBef>
                <a:spcPct val="0"/>
              </a:spcBef>
              <a:spcAft>
                <a:spcPct val="0"/>
              </a:spcAft>
              <a:defRPr sz="4400">
                <a:solidFill>
                  <a:schemeClr val="lt1"/>
                </a:solidFill>
                <a:latin typeface="+mn-lt"/>
                <a:ea typeface="+mn-ea"/>
                <a:cs typeface="+mn-cs"/>
              </a:defRPr>
            </a:lvl2pPr>
            <a:lvl3pPr algn="ctr" rtl="0" eaLnBrk="1" fontAlgn="base" hangingPunct="1">
              <a:spcBef>
                <a:spcPct val="0"/>
              </a:spcBef>
              <a:spcAft>
                <a:spcPct val="0"/>
              </a:spcAft>
              <a:defRPr sz="4400">
                <a:solidFill>
                  <a:schemeClr val="lt1"/>
                </a:solidFill>
                <a:latin typeface="+mn-lt"/>
                <a:ea typeface="+mn-ea"/>
                <a:cs typeface="+mn-cs"/>
              </a:defRPr>
            </a:lvl3pPr>
            <a:lvl4pPr algn="ctr" rtl="0" eaLnBrk="1" fontAlgn="base" hangingPunct="1">
              <a:spcBef>
                <a:spcPct val="0"/>
              </a:spcBef>
              <a:spcAft>
                <a:spcPct val="0"/>
              </a:spcAft>
              <a:defRPr sz="4400">
                <a:solidFill>
                  <a:schemeClr val="lt1"/>
                </a:solidFill>
                <a:latin typeface="+mn-lt"/>
                <a:ea typeface="+mn-ea"/>
                <a:cs typeface="+mn-cs"/>
              </a:defRPr>
            </a:lvl4pPr>
            <a:lvl5pPr algn="ctr" rtl="0" eaLnBrk="1" fontAlgn="base" hangingPunct="1">
              <a:spcBef>
                <a:spcPct val="0"/>
              </a:spcBef>
              <a:spcAft>
                <a:spcPct val="0"/>
              </a:spcAft>
              <a:defRPr sz="4400">
                <a:solidFill>
                  <a:schemeClr val="lt1"/>
                </a:solidFill>
                <a:latin typeface="+mn-lt"/>
                <a:ea typeface="+mn-ea"/>
                <a:cs typeface="+mn-cs"/>
              </a:defRPr>
            </a:lvl5pPr>
            <a:lvl6pPr marL="457200" algn="ctr" rtl="0" eaLnBrk="1" fontAlgn="base" hangingPunct="1">
              <a:spcBef>
                <a:spcPct val="0"/>
              </a:spcBef>
              <a:spcAft>
                <a:spcPct val="0"/>
              </a:spcAft>
              <a:defRPr sz="4400">
                <a:solidFill>
                  <a:schemeClr val="lt1"/>
                </a:solidFill>
                <a:latin typeface="+mn-lt"/>
                <a:ea typeface="+mn-ea"/>
                <a:cs typeface="+mn-cs"/>
              </a:defRPr>
            </a:lvl6pPr>
            <a:lvl7pPr marL="914400" algn="ctr" rtl="0" eaLnBrk="1" fontAlgn="base" hangingPunct="1">
              <a:spcBef>
                <a:spcPct val="0"/>
              </a:spcBef>
              <a:spcAft>
                <a:spcPct val="0"/>
              </a:spcAft>
              <a:defRPr sz="4400">
                <a:solidFill>
                  <a:schemeClr val="lt1"/>
                </a:solidFill>
                <a:latin typeface="+mn-lt"/>
                <a:ea typeface="+mn-ea"/>
                <a:cs typeface="+mn-cs"/>
              </a:defRPr>
            </a:lvl7pPr>
            <a:lvl8pPr marL="1371600" algn="ctr" rtl="0" eaLnBrk="1" fontAlgn="base" hangingPunct="1">
              <a:spcBef>
                <a:spcPct val="0"/>
              </a:spcBef>
              <a:spcAft>
                <a:spcPct val="0"/>
              </a:spcAft>
              <a:defRPr sz="4400">
                <a:solidFill>
                  <a:schemeClr val="lt1"/>
                </a:solidFill>
                <a:latin typeface="+mn-lt"/>
                <a:ea typeface="+mn-ea"/>
                <a:cs typeface="+mn-cs"/>
              </a:defRPr>
            </a:lvl8pPr>
            <a:lvl9pPr marL="1828800" algn="ctr" rtl="0" eaLnBrk="1" fontAlgn="base" hangingPunct="1">
              <a:spcBef>
                <a:spcPct val="0"/>
              </a:spcBef>
              <a:spcAft>
                <a:spcPct val="0"/>
              </a:spcAft>
              <a:defRPr sz="4400">
                <a:solidFill>
                  <a:schemeClr val="lt1"/>
                </a:solidFill>
                <a:latin typeface="+mn-lt"/>
                <a:ea typeface="+mn-ea"/>
                <a:cs typeface="+mn-cs"/>
              </a:defRPr>
            </a:lvl9pPr>
          </a:lstStyle>
          <a:p>
            <a:pPr>
              <a:defRPr/>
            </a:pPr>
            <a:r>
              <a:rPr lang="fr-FR" sz="2800" dirty="0">
                <a:solidFill>
                  <a:srgbClr val="800000"/>
                </a:solidFill>
                <a:latin typeface="Rockwell" panose="02060603020205020403" pitchFamily="18" charset="0"/>
                <a:ea typeface="+mj-ea"/>
                <a:cs typeface="+mj-cs"/>
              </a:rPr>
              <a:t>VOLET 2 : ANALYSE PROSPECTIVE</a:t>
            </a:r>
            <a:endParaRPr lang="fr-BE" sz="28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1468107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A77C8-62FF-6211-18BA-4609AE113FF8}"/>
            </a:ext>
          </a:extLst>
        </p:cNvPr>
        <p:cNvGrpSpPr/>
        <p:nvPr/>
      </p:nvGrpSpPr>
      <p:grpSpPr>
        <a:xfrm>
          <a:off x="0" y="0"/>
          <a:ext cx="0" cy="0"/>
          <a:chOff x="0" y="0"/>
          <a:chExt cx="0" cy="0"/>
        </a:xfrm>
      </p:grpSpPr>
      <p:sp>
        <p:nvSpPr>
          <p:cNvPr id="7" name="Espace réservé du contenu 6">
            <a:extLst>
              <a:ext uri="{FF2B5EF4-FFF2-40B4-BE49-F238E27FC236}">
                <a16:creationId xmlns:a16="http://schemas.microsoft.com/office/drawing/2014/main" id="{316DACE4-4C00-3F38-2B4B-6A5D9D656DB9}"/>
              </a:ext>
            </a:extLst>
          </p:cNvPr>
          <p:cNvSpPr>
            <a:spLocks noGrp="1"/>
          </p:cNvSpPr>
          <p:nvPr>
            <p:ph idx="1"/>
          </p:nvPr>
        </p:nvSpPr>
        <p:spPr>
          <a:xfrm>
            <a:off x="457200" y="1412776"/>
            <a:ext cx="8229600" cy="4713387"/>
          </a:xfrm>
        </p:spPr>
        <p:txBody>
          <a:bodyPr/>
          <a:lstStyle/>
          <a:p>
            <a:pPr marL="457200" indent="-457200">
              <a:buFont typeface="+mj-lt"/>
              <a:buAutoNum type="arabicPeriod"/>
            </a:pPr>
            <a:r>
              <a:rPr lang="fr-BE" sz="2400" b="1" dirty="0">
                <a:solidFill>
                  <a:schemeClr val="accent6"/>
                </a:solidFill>
              </a:rPr>
              <a:t>Cadastrage des formations Mobilité/Permis B en ISP</a:t>
            </a:r>
          </a:p>
          <a:p>
            <a:pPr marL="809625" lvl="1" indent="-266700">
              <a:buFont typeface="Arial" panose="020B0604020202020204" pitchFamily="34" charset="0"/>
              <a:buChar char="•"/>
            </a:pPr>
            <a:r>
              <a:rPr lang="fr-BE" sz="1800" b="1" dirty="0"/>
              <a:t>Objectif</a:t>
            </a:r>
            <a:r>
              <a:rPr lang="fr-BE" sz="1800" dirty="0"/>
              <a:t> : recensement des formations pour adultes non-marchandes visant l’acquisition de capacités de mobilité, dont réussite des examens théoriques et pratiques  Permis AM et B</a:t>
            </a:r>
          </a:p>
          <a:p>
            <a:pPr marL="809625" lvl="1" indent="-266700">
              <a:buFont typeface="Arial" panose="020B0604020202020204" pitchFamily="34" charset="0"/>
              <a:buChar char="•"/>
            </a:pPr>
            <a:r>
              <a:rPr lang="fr-BE" sz="1800" b="1" dirty="0"/>
              <a:t>Méthodologie</a:t>
            </a:r>
            <a:r>
              <a:rPr lang="fr-BE" sz="1800" dirty="0"/>
              <a:t> : Collecte d’informations auprès des opérateurs de première ligne via leurs fédérations représentatives (CISP, CPAS, Fédéré, …) à l’aide d’un fichier partagé ; présentation cartographique ; création d’une architecture de données relationnelle</a:t>
            </a:r>
          </a:p>
          <a:p>
            <a:pPr marL="809625" lvl="1" indent="-266700">
              <a:buFont typeface="Arial" panose="020B0604020202020204" pitchFamily="34" charset="0"/>
              <a:buChar char="•"/>
            </a:pPr>
            <a:r>
              <a:rPr lang="fr-BE" sz="1800" b="1" dirty="0"/>
              <a:t>Apports</a:t>
            </a:r>
            <a:r>
              <a:rPr lang="fr-BE" sz="1800" dirty="0"/>
              <a:t> : méthodologie reproductible, cartographie utilisable et utilisée, architecture relationnelle efficace</a:t>
            </a:r>
          </a:p>
          <a:p>
            <a:pPr marL="809625" lvl="1" indent="-266700">
              <a:buFont typeface="Arial" panose="020B0604020202020204" pitchFamily="34" charset="0"/>
              <a:buChar char="•"/>
            </a:pPr>
            <a:r>
              <a:rPr lang="fr-BE" sz="1800" b="1" dirty="0"/>
              <a:t>Limites</a:t>
            </a:r>
            <a:r>
              <a:rPr lang="fr-BE" sz="1800" dirty="0"/>
              <a:t> : exhaustivité, maintenance et mise à jour non garanties sans moyens spécifiquement dévolus à cet effet</a:t>
            </a:r>
          </a:p>
          <a:p>
            <a:pPr marL="0" indent="0">
              <a:buNone/>
            </a:pPr>
            <a:endParaRPr lang="fr-BE" sz="2400" dirty="0"/>
          </a:p>
          <a:p>
            <a:pPr marL="0" indent="0">
              <a:buNone/>
            </a:pPr>
            <a:endParaRPr lang="fr-BE" sz="2400" dirty="0"/>
          </a:p>
        </p:txBody>
      </p:sp>
      <p:sp>
        <p:nvSpPr>
          <p:cNvPr id="4" name="Espace réservé du numéro de diapositive 3">
            <a:extLst>
              <a:ext uri="{FF2B5EF4-FFF2-40B4-BE49-F238E27FC236}">
                <a16:creationId xmlns:a16="http://schemas.microsoft.com/office/drawing/2014/main" id="{A2E6B09D-C2E0-21C6-DB0A-E1398A8BBA96}"/>
              </a:ext>
            </a:extLst>
          </p:cNvPr>
          <p:cNvSpPr>
            <a:spLocks noGrp="1"/>
          </p:cNvSpPr>
          <p:nvPr>
            <p:ph type="sldNum" sz="quarter" idx="12"/>
          </p:nvPr>
        </p:nvSpPr>
        <p:spPr>
          <a:xfrm>
            <a:off x="6553200" y="6356350"/>
            <a:ext cx="2133600" cy="365125"/>
          </a:xfrm>
        </p:spPr>
        <p:txBody>
          <a:bodyPr/>
          <a:lstStyle/>
          <a:p>
            <a:fld id="{F7930624-6306-4DDE-A1A0-2F06819443EE}" type="slidenum">
              <a:rPr lang="fr-FR" smtClean="0"/>
              <a:pPr/>
              <a:t>5</a:t>
            </a:fld>
            <a:endParaRPr lang="fr-FR"/>
          </a:p>
        </p:txBody>
      </p:sp>
      <p:sp>
        <p:nvSpPr>
          <p:cNvPr id="11" name="Triangle rectangle 10">
            <a:extLst>
              <a:ext uri="{FF2B5EF4-FFF2-40B4-BE49-F238E27FC236}">
                <a16:creationId xmlns:a16="http://schemas.microsoft.com/office/drawing/2014/main" id="{943567E7-87F8-34B4-01C2-0FAD28913B8D}"/>
              </a:ext>
            </a:extLst>
          </p:cNvPr>
          <p:cNvSpPr/>
          <p:nvPr/>
        </p:nvSpPr>
        <p:spPr>
          <a:xfrm rot="16200000">
            <a:off x="6947756" y="4661756"/>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Titre 1">
            <a:extLst>
              <a:ext uri="{FF2B5EF4-FFF2-40B4-BE49-F238E27FC236}">
                <a16:creationId xmlns:a16="http://schemas.microsoft.com/office/drawing/2014/main" id="{DE1D1695-D65F-2F69-C938-DC2DB032B52F}"/>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VOLET 1 : ETAT DE LA SITUATION (1/3)</a:t>
            </a:r>
            <a:endParaRPr lang="fr-BE" sz="28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2341161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30BD54-8A66-F6AB-448B-09609D581232}"/>
            </a:ext>
          </a:extLst>
        </p:cNvPr>
        <p:cNvGrpSpPr/>
        <p:nvPr/>
      </p:nvGrpSpPr>
      <p:grpSpPr>
        <a:xfrm>
          <a:off x="0" y="0"/>
          <a:ext cx="0" cy="0"/>
          <a:chOff x="0" y="0"/>
          <a:chExt cx="0" cy="0"/>
        </a:xfrm>
      </p:grpSpPr>
      <p:sp>
        <p:nvSpPr>
          <p:cNvPr id="7" name="Espace réservé du contenu 6">
            <a:extLst>
              <a:ext uri="{FF2B5EF4-FFF2-40B4-BE49-F238E27FC236}">
                <a16:creationId xmlns:a16="http://schemas.microsoft.com/office/drawing/2014/main" id="{335254F4-7FCB-6FE5-B037-1F3521D5EB9F}"/>
              </a:ext>
            </a:extLst>
          </p:cNvPr>
          <p:cNvSpPr>
            <a:spLocks noGrp="1"/>
          </p:cNvSpPr>
          <p:nvPr>
            <p:ph idx="1"/>
          </p:nvPr>
        </p:nvSpPr>
        <p:spPr>
          <a:xfrm>
            <a:off x="457200" y="1412776"/>
            <a:ext cx="8229600" cy="4713387"/>
          </a:xfrm>
        </p:spPr>
        <p:txBody>
          <a:bodyPr/>
          <a:lstStyle/>
          <a:p>
            <a:pPr marL="457200" indent="-457200">
              <a:buFont typeface="+mj-lt"/>
              <a:buAutoNum type="arabicPeriod" startAt="2"/>
            </a:pPr>
            <a:r>
              <a:rPr lang="fr-BE" sz="2400" b="1" dirty="0">
                <a:solidFill>
                  <a:schemeClr val="accent6"/>
                </a:solidFill>
              </a:rPr>
              <a:t>Enquête auprès des professionnels de l’insertion et de la mobilité inclusive</a:t>
            </a:r>
          </a:p>
          <a:p>
            <a:pPr marL="857250" lvl="1" indent="-314325">
              <a:buFont typeface="Arial" panose="020B0604020202020204" pitchFamily="34" charset="0"/>
              <a:buChar char="•"/>
            </a:pPr>
            <a:r>
              <a:rPr lang="fr-BE" sz="1800" b="1" dirty="0"/>
              <a:t>Objectif</a:t>
            </a:r>
            <a:r>
              <a:rPr lang="fr-BE" sz="1800" dirty="0"/>
              <a:t> : recenser les problèmes de mobilité des publics peu qualifiés et/ou précarisés, les solutions connues et les initiatives existantes sur le territoire wallon</a:t>
            </a:r>
          </a:p>
          <a:p>
            <a:pPr marL="857250" lvl="1" indent="-314325">
              <a:buFont typeface="Arial" panose="020B0604020202020204" pitchFamily="34" charset="0"/>
              <a:buChar char="•"/>
            </a:pPr>
            <a:r>
              <a:rPr lang="fr-BE" sz="1800" b="1" dirty="0"/>
              <a:t>Méthodologie</a:t>
            </a:r>
            <a:r>
              <a:rPr lang="fr-BE" sz="1800" dirty="0"/>
              <a:t> : travail en focus-groupes et entretiens individuels avec des professionnels de l’insertion et de la mobilité actifs en première ligne (travailleurs au contact du public), deuxième ligne (fédérations représentatives des opérateurs IPS et mobilité) et 3</a:t>
            </a:r>
            <a:r>
              <a:rPr lang="fr-BE" sz="1800" baseline="30000" dirty="0"/>
              <a:t>e</a:t>
            </a:r>
            <a:r>
              <a:rPr lang="fr-BE" sz="1800" dirty="0"/>
              <a:t> ligne (administrations</a:t>
            </a:r>
            <a:endParaRPr lang="fr-BE" sz="1400" dirty="0"/>
          </a:p>
          <a:p>
            <a:pPr marL="857250" lvl="1" indent="-314325">
              <a:buFont typeface="Arial" panose="020B0604020202020204" pitchFamily="34" charset="0"/>
              <a:buChar char="•"/>
            </a:pPr>
            <a:r>
              <a:rPr lang="fr-BE" sz="1800" b="1" dirty="0"/>
              <a:t>Apports</a:t>
            </a:r>
            <a:r>
              <a:rPr lang="fr-BE" sz="1800" dirty="0"/>
              <a:t> : identification d’une cinquantaine de mécanismes d’exclusion et leviers d’action pour y répondre</a:t>
            </a:r>
            <a:endParaRPr lang="fr-BE" sz="2400" dirty="0"/>
          </a:p>
          <a:p>
            <a:pPr marL="857250" lvl="1" indent="-314325">
              <a:buFont typeface="Arial" panose="020B0604020202020204" pitchFamily="34" charset="0"/>
              <a:buChar char="•"/>
            </a:pPr>
            <a:r>
              <a:rPr lang="fr-BE" sz="1800" b="1" dirty="0"/>
              <a:t>Limites : </a:t>
            </a:r>
          </a:p>
        </p:txBody>
      </p:sp>
      <p:sp>
        <p:nvSpPr>
          <p:cNvPr id="4" name="Espace réservé du numéro de diapositive 3">
            <a:extLst>
              <a:ext uri="{FF2B5EF4-FFF2-40B4-BE49-F238E27FC236}">
                <a16:creationId xmlns:a16="http://schemas.microsoft.com/office/drawing/2014/main" id="{DAC9014F-FBFD-A1A4-D645-1FEF5EB08FC6}"/>
              </a:ext>
            </a:extLst>
          </p:cNvPr>
          <p:cNvSpPr>
            <a:spLocks noGrp="1"/>
          </p:cNvSpPr>
          <p:nvPr>
            <p:ph type="sldNum" sz="quarter" idx="12"/>
          </p:nvPr>
        </p:nvSpPr>
        <p:spPr>
          <a:xfrm>
            <a:off x="6553200" y="6356350"/>
            <a:ext cx="2133600" cy="365125"/>
          </a:xfrm>
        </p:spPr>
        <p:txBody>
          <a:bodyPr/>
          <a:lstStyle/>
          <a:p>
            <a:fld id="{F7930624-6306-4DDE-A1A0-2F06819443EE}" type="slidenum">
              <a:rPr lang="fr-FR" smtClean="0"/>
              <a:pPr/>
              <a:t>6</a:t>
            </a:fld>
            <a:endParaRPr lang="fr-FR"/>
          </a:p>
        </p:txBody>
      </p:sp>
      <p:sp>
        <p:nvSpPr>
          <p:cNvPr id="11" name="Triangle rectangle 10">
            <a:extLst>
              <a:ext uri="{FF2B5EF4-FFF2-40B4-BE49-F238E27FC236}">
                <a16:creationId xmlns:a16="http://schemas.microsoft.com/office/drawing/2014/main" id="{ABF77789-CD9D-3C60-EEE4-747D208AE514}"/>
              </a:ext>
            </a:extLst>
          </p:cNvPr>
          <p:cNvSpPr/>
          <p:nvPr/>
        </p:nvSpPr>
        <p:spPr>
          <a:xfrm rot="16200000">
            <a:off x="6947756" y="4661756"/>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Titre 1">
            <a:extLst>
              <a:ext uri="{FF2B5EF4-FFF2-40B4-BE49-F238E27FC236}">
                <a16:creationId xmlns:a16="http://schemas.microsoft.com/office/drawing/2014/main" id="{3104BDE2-6C6D-54D6-7488-405CB5940309}"/>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VOLET 1 : ETAT DE LA SITUATION (2/3)</a:t>
            </a:r>
            <a:endParaRPr lang="fr-BE" sz="28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3454624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0759AD-CAE1-ACC2-2408-614928974D10}"/>
            </a:ext>
          </a:extLst>
        </p:cNvPr>
        <p:cNvGrpSpPr/>
        <p:nvPr/>
      </p:nvGrpSpPr>
      <p:grpSpPr>
        <a:xfrm>
          <a:off x="0" y="0"/>
          <a:ext cx="0" cy="0"/>
          <a:chOff x="0" y="0"/>
          <a:chExt cx="0" cy="0"/>
        </a:xfrm>
      </p:grpSpPr>
      <p:sp>
        <p:nvSpPr>
          <p:cNvPr id="7" name="Espace réservé du contenu 6">
            <a:extLst>
              <a:ext uri="{FF2B5EF4-FFF2-40B4-BE49-F238E27FC236}">
                <a16:creationId xmlns:a16="http://schemas.microsoft.com/office/drawing/2014/main" id="{0E7D1068-2107-E582-C73A-8B75FD73AE87}"/>
              </a:ext>
            </a:extLst>
          </p:cNvPr>
          <p:cNvSpPr>
            <a:spLocks noGrp="1"/>
          </p:cNvSpPr>
          <p:nvPr>
            <p:ph idx="1"/>
          </p:nvPr>
        </p:nvSpPr>
        <p:spPr>
          <a:xfrm>
            <a:off x="457200" y="1412776"/>
            <a:ext cx="8363272" cy="5184576"/>
          </a:xfrm>
        </p:spPr>
        <p:txBody>
          <a:bodyPr/>
          <a:lstStyle/>
          <a:p>
            <a:pPr marL="457200" indent="-457200">
              <a:buFont typeface="+mj-lt"/>
              <a:buAutoNum type="arabicPeriod" startAt="3"/>
            </a:pPr>
            <a:r>
              <a:rPr lang="fr-BE" sz="2400" b="1" dirty="0">
                <a:solidFill>
                  <a:schemeClr val="accent6"/>
                </a:solidFill>
              </a:rPr>
              <a:t>Enquête par questionnaire et focus-groupes en CISP</a:t>
            </a:r>
          </a:p>
          <a:p>
            <a:pPr marL="447675" lvl="1" indent="-314325">
              <a:buFont typeface="Arial" panose="020B0604020202020204" pitchFamily="34" charset="0"/>
              <a:buChar char="•"/>
            </a:pPr>
            <a:r>
              <a:rPr lang="fr-BE" sz="1800" b="1" dirty="0"/>
              <a:t>Objectifs </a:t>
            </a:r>
            <a:r>
              <a:rPr lang="fr-BE" sz="1800" dirty="0"/>
              <a:t>: objectiver et quantifier les pratiques, ressources et problèmes de mobilité des personnes précarisées et/ou peu qualifiées</a:t>
            </a:r>
          </a:p>
          <a:p>
            <a:pPr marL="447675" lvl="1" indent="-314325">
              <a:buFont typeface="Arial" panose="020B0604020202020204" pitchFamily="34" charset="0"/>
              <a:buChar char="•"/>
            </a:pPr>
            <a:r>
              <a:rPr lang="fr-BE" sz="1800" b="1" dirty="0"/>
              <a:t>Méthodologie : </a:t>
            </a:r>
            <a:r>
              <a:rPr lang="fr-BE" sz="1800" dirty="0"/>
              <a:t>enquête par questionnaire et focus-groupes auprès du public CISP, </a:t>
            </a:r>
          </a:p>
          <a:p>
            <a:pPr marL="808038" lvl="2" indent="-314325"/>
            <a:r>
              <a:rPr lang="fr-BE" sz="1600" b="1" dirty="0"/>
              <a:t>Population :</a:t>
            </a:r>
            <a:r>
              <a:rPr lang="fr-BE" sz="1600" dirty="0"/>
              <a:t> personnes peu qualifiées et/ou précarisées inscrites en CISP (± 15.000/an) </a:t>
            </a:r>
          </a:p>
          <a:p>
            <a:pPr marL="808038" lvl="2" indent="-314325"/>
            <a:r>
              <a:rPr lang="fr-BE" sz="1600" b="1" dirty="0"/>
              <a:t>Echantillon : </a:t>
            </a:r>
            <a:r>
              <a:rPr lang="fr-BE" sz="1600" dirty="0"/>
              <a:t>représentatif du public CISP (réf. : Radioscopie </a:t>
            </a:r>
            <a:r>
              <a:rPr lang="fr-BE" sz="1600" dirty="0" err="1"/>
              <a:t>Interfédé</a:t>
            </a:r>
            <a:r>
              <a:rPr lang="fr-BE" sz="1600" dirty="0"/>
              <a:t> des CISP 2023)</a:t>
            </a:r>
          </a:p>
          <a:p>
            <a:pPr marL="1166813" lvl="3" indent="-285750">
              <a:buFont typeface="Courier New" panose="02070309020205020404" pitchFamily="49" charset="0"/>
              <a:buChar char="o"/>
            </a:pPr>
            <a:r>
              <a:rPr lang="fr-BE" sz="1600" dirty="0"/>
              <a:t>Quanti : 498 stagiaires CISP après 30 séances d’administration du questionnaire</a:t>
            </a:r>
          </a:p>
          <a:p>
            <a:pPr marL="1166813" lvl="3" indent="-285750">
              <a:buFont typeface="Courier New" panose="02070309020205020404" pitchFamily="49" charset="0"/>
              <a:buChar char="o"/>
            </a:pPr>
            <a:r>
              <a:rPr lang="fr-BE" sz="1600" dirty="0"/>
              <a:t>Quali : 64 stagiaires CISP répartis en 7 focus-groupes</a:t>
            </a:r>
          </a:p>
          <a:p>
            <a:pPr marL="808038" lvl="2" indent="-314325"/>
            <a:r>
              <a:rPr lang="fr-BE" sz="1600" b="1" dirty="0"/>
              <a:t>Profils</a:t>
            </a:r>
            <a:r>
              <a:rPr lang="fr-BE" sz="1600" dirty="0"/>
              <a:t> : </a:t>
            </a:r>
          </a:p>
          <a:p>
            <a:pPr marL="1166813" lvl="3" indent="-314325">
              <a:buFont typeface="Courier New" panose="02070309020205020404" pitchFamily="49" charset="0"/>
              <a:buChar char="o"/>
            </a:pPr>
            <a:r>
              <a:rPr lang="fr-BE" sz="1400" dirty="0"/>
              <a:t>Niveau de diplôme inférieur ou égal au CESS</a:t>
            </a:r>
          </a:p>
          <a:p>
            <a:pPr marL="1166813" lvl="3" indent="-314325">
              <a:buFont typeface="Courier New" panose="02070309020205020404" pitchFamily="49" charset="0"/>
              <a:buChar char="o"/>
            </a:pPr>
            <a:r>
              <a:rPr lang="fr-BE" sz="1400" dirty="0"/>
              <a:t>Sans emploi depuis 18 mois ou plus</a:t>
            </a:r>
          </a:p>
          <a:p>
            <a:pPr marL="1166813" lvl="3" indent="-314325">
              <a:buFont typeface="Courier New" panose="02070309020205020404" pitchFamily="49" charset="0"/>
              <a:buChar char="o"/>
            </a:pPr>
            <a:r>
              <a:rPr lang="fr-BE" sz="1400" dirty="0"/>
              <a:t>Bénéficiaires RIS ou équivalent (dont Art. 60§7)</a:t>
            </a:r>
          </a:p>
          <a:p>
            <a:pPr marL="1166813" lvl="3" indent="-314325">
              <a:buFont typeface="Courier New" panose="02070309020205020404" pitchFamily="49" charset="0"/>
              <a:buChar char="o"/>
            </a:pPr>
            <a:r>
              <a:rPr lang="fr-BE" sz="1400" dirty="0"/>
              <a:t>Sans revenu</a:t>
            </a:r>
          </a:p>
          <a:p>
            <a:pPr marL="1166813" lvl="3" indent="-314325">
              <a:buFont typeface="Courier New" panose="02070309020205020404" pitchFamily="49" charset="0"/>
              <a:buChar char="o"/>
            </a:pPr>
            <a:r>
              <a:rPr lang="fr-BE" sz="1400" dirty="0"/>
              <a:t>Réfugiés</a:t>
            </a:r>
          </a:p>
          <a:p>
            <a:pPr marL="1166813" lvl="3" indent="-314325">
              <a:buFont typeface="Courier New" panose="02070309020205020404" pitchFamily="49" charset="0"/>
              <a:buChar char="o"/>
            </a:pPr>
            <a:r>
              <a:rPr lang="fr-BE" sz="1400" dirty="0"/>
              <a:t>Malades</a:t>
            </a:r>
          </a:p>
          <a:p>
            <a:pPr marL="0" indent="0">
              <a:buNone/>
            </a:pPr>
            <a:endParaRPr lang="fr-BE" sz="2400" dirty="0"/>
          </a:p>
        </p:txBody>
      </p:sp>
      <p:sp>
        <p:nvSpPr>
          <p:cNvPr id="4" name="Espace réservé du numéro de diapositive 3">
            <a:extLst>
              <a:ext uri="{FF2B5EF4-FFF2-40B4-BE49-F238E27FC236}">
                <a16:creationId xmlns:a16="http://schemas.microsoft.com/office/drawing/2014/main" id="{6DFEC1F8-320B-3F3F-764B-037DA1B4261C}"/>
              </a:ext>
            </a:extLst>
          </p:cNvPr>
          <p:cNvSpPr>
            <a:spLocks noGrp="1"/>
          </p:cNvSpPr>
          <p:nvPr>
            <p:ph type="sldNum" sz="quarter" idx="12"/>
          </p:nvPr>
        </p:nvSpPr>
        <p:spPr>
          <a:xfrm>
            <a:off x="6553200" y="6356350"/>
            <a:ext cx="2133600" cy="365125"/>
          </a:xfrm>
        </p:spPr>
        <p:txBody>
          <a:bodyPr/>
          <a:lstStyle/>
          <a:p>
            <a:fld id="{F7930624-6306-4DDE-A1A0-2F06819443EE}" type="slidenum">
              <a:rPr lang="fr-FR" smtClean="0"/>
              <a:pPr/>
              <a:t>7</a:t>
            </a:fld>
            <a:endParaRPr lang="fr-FR"/>
          </a:p>
        </p:txBody>
      </p:sp>
      <p:sp>
        <p:nvSpPr>
          <p:cNvPr id="11" name="Triangle rectangle 10">
            <a:extLst>
              <a:ext uri="{FF2B5EF4-FFF2-40B4-BE49-F238E27FC236}">
                <a16:creationId xmlns:a16="http://schemas.microsoft.com/office/drawing/2014/main" id="{DAA3DA14-2B6D-5652-E98C-BC86506FD3EE}"/>
              </a:ext>
            </a:extLst>
          </p:cNvPr>
          <p:cNvSpPr/>
          <p:nvPr/>
        </p:nvSpPr>
        <p:spPr>
          <a:xfrm rot="16200000">
            <a:off x="6947756" y="4661756"/>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Titre 1">
            <a:extLst>
              <a:ext uri="{FF2B5EF4-FFF2-40B4-BE49-F238E27FC236}">
                <a16:creationId xmlns:a16="http://schemas.microsoft.com/office/drawing/2014/main" id="{8514375B-5CDE-8E1F-ADA2-FBCF80EAD830}"/>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VOLET 1 : ETAT DE LA SITUATION (3/3)</a:t>
            </a:r>
            <a:endParaRPr lang="fr-BE" sz="2800" dirty="0">
              <a:solidFill>
                <a:srgbClr val="800000"/>
              </a:solidFill>
              <a:latin typeface="Rockwell" panose="02060603020205020403" pitchFamily="18" charset="0"/>
              <a:ea typeface="+mj-ea"/>
              <a:cs typeface="+mj-cs"/>
            </a:endParaRPr>
          </a:p>
        </p:txBody>
      </p:sp>
    </p:spTree>
    <p:extLst>
      <p:ext uri="{BB962C8B-B14F-4D97-AF65-F5344CB8AC3E}">
        <p14:creationId xmlns:p14="http://schemas.microsoft.com/office/powerpoint/2010/main" val="36583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72DB40-EF7C-BBB4-4197-26CDDDD99C4B}"/>
            </a:ext>
          </a:extLst>
        </p:cNvPr>
        <p:cNvGrpSpPr/>
        <p:nvPr/>
      </p:nvGrpSpPr>
      <p:grpSpPr>
        <a:xfrm>
          <a:off x="0" y="0"/>
          <a:ext cx="0" cy="0"/>
          <a:chOff x="0" y="0"/>
          <a:chExt cx="0" cy="0"/>
        </a:xfrm>
      </p:grpSpPr>
      <p:sp>
        <p:nvSpPr>
          <p:cNvPr id="7" name="Espace réservé du contenu 6">
            <a:extLst>
              <a:ext uri="{FF2B5EF4-FFF2-40B4-BE49-F238E27FC236}">
                <a16:creationId xmlns:a16="http://schemas.microsoft.com/office/drawing/2014/main" id="{B6C32617-D44D-E73B-1CD4-D49334C10E93}"/>
              </a:ext>
            </a:extLst>
          </p:cNvPr>
          <p:cNvSpPr>
            <a:spLocks noGrp="1"/>
          </p:cNvSpPr>
          <p:nvPr>
            <p:ph idx="1"/>
          </p:nvPr>
        </p:nvSpPr>
        <p:spPr>
          <a:xfrm>
            <a:off x="457200" y="1412776"/>
            <a:ext cx="8229600" cy="4713387"/>
          </a:xfrm>
        </p:spPr>
        <p:txBody>
          <a:bodyPr/>
          <a:lstStyle/>
          <a:p>
            <a:r>
              <a:rPr lang="fr-BE" sz="2000" b="1" dirty="0"/>
              <a:t>Objectifs</a:t>
            </a:r>
            <a:r>
              <a:rPr lang="fr-BE" sz="2000" dirty="0"/>
              <a:t> : </a:t>
            </a:r>
            <a:r>
              <a:rPr lang="fr-FR" sz="2000" dirty="0"/>
              <a:t>Anticiper les évolutions sociétales en matière de mobilité afin d’orienter les décisions stratégiques de manière proactive.</a:t>
            </a:r>
          </a:p>
          <a:p>
            <a:r>
              <a:rPr lang="fr-BE" sz="2000" b="1" dirty="0"/>
              <a:t>Méthodologie</a:t>
            </a:r>
            <a:r>
              <a:rPr lang="fr-BE" sz="2000" dirty="0"/>
              <a:t> : </a:t>
            </a:r>
          </a:p>
          <a:p>
            <a:pPr marL="600075" lvl="1">
              <a:buFont typeface="Arial" panose="020B0604020202020204" pitchFamily="34" charset="0"/>
              <a:buChar char="•"/>
            </a:pPr>
            <a:r>
              <a:rPr lang="fr-FR" altLang="fr-FR" sz="1800" dirty="0"/>
              <a:t>Deux ateliers prospectifs </a:t>
            </a:r>
            <a:r>
              <a:rPr lang="fr-FR" altLang="fr-FR" sz="1800" dirty="0" err="1"/>
              <a:t>transsectoriels</a:t>
            </a:r>
            <a:r>
              <a:rPr lang="fr-FR" altLang="fr-FR" sz="1800" dirty="0"/>
              <a:t> (ISP, mobilité, économie sociale, service public) : relevé des possibles avec intégration spécifique des enjeux de mobilité issus de l’enquête </a:t>
            </a:r>
            <a:r>
              <a:rPr lang="fr-FR" altLang="fr-FR" sz="1800" dirty="0" err="1"/>
              <a:t>Mob’ISP</a:t>
            </a:r>
            <a:r>
              <a:rPr lang="fr-FR" altLang="fr-FR" sz="1800" dirty="0"/>
              <a:t>. Participants : 28</a:t>
            </a:r>
          </a:p>
          <a:p>
            <a:pPr marL="600075" lvl="1">
              <a:buFont typeface="Arial" panose="020B0604020202020204" pitchFamily="34" charset="0"/>
              <a:buChar char="•"/>
            </a:pPr>
            <a:r>
              <a:rPr lang="fr-FR" altLang="fr-FR" sz="2000" dirty="0"/>
              <a:t>Scénarisation : </a:t>
            </a:r>
            <a:r>
              <a:rPr lang="fr-FR" altLang="fr-FR" sz="1800" dirty="0"/>
              <a:t>avec les participants et en équipe, </a:t>
            </a:r>
            <a:r>
              <a:rPr lang="fr-FR" sz="1800" dirty="0"/>
              <a:t>élaboration de scénarios contrastés et plausibles permettant d’explorer différents futurs possibles</a:t>
            </a:r>
            <a:endParaRPr lang="fr-FR" altLang="fr-FR" sz="1800" dirty="0"/>
          </a:p>
          <a:p>
            <a:r>
              <a:rPr lang="fr-BE" sz="2000" b="1" dirty="0"/>
              <a:t>Apports : </a:t>
            </a:r>
            <a:r>
              <a:rPr lang="fr-FR" sz="2000" dirty="0"/>
              <a:t>éclairages nouveaux sur les interdépendances entre insertion, mobilité, emploi et politiques publiques </a:t>
            </a:r>
          </a:p>
          <a:p>
            <a:r>
              <a:rPr lang="fr-BE" sz="2000" b="1" dirty="0"/>
              <a:t>Limites : </a:t>
            </a:r>
          </a:p>
          <a:p>
            <a:pPr marL="628650" lvl="1" indent="-314325">
              <a:buFont typeface="Arial" panose="020B0604020202020204" pitchFamily="34" charset="0"/>
              <a:buChar char="•"/>
            </a:pPr>
            <a:endParaRPr lang="fr-BE" sz="1800" b="1" dirty="0"/>
          </a:p>
          <a:p>
            <a:pPr marL="0" indent="0">
              <a:buNone/>
            </a:pPr>
            <a:endParaRPr lang="fr-BE" sz="2400" dirty="0">
              <a:highlight>
                <a:srgbClr val="FFFF00"/>
              </a:highlight>
            </a:endParaRPr>
          </a:p>
          <a:p>
            <a:pPr marL="0" indent="0">
              <a:buNone/>
            </a:pPr>
            <a:endParaRPr lang="fr-BE" sz="2400" dirty="0"/>
          </a:p>
        </p:txBody>
      </p:sp>
      <p:sp>
        <p:nvSpPr>
          <p:cNvPr id="4" name="Espace réservé du numéro de diapositive 3">
            <a:extLst>
              <a:ext uri="{FF2B5EF4-FFF2-40B4-BE49-F238E27FC236}">
                <a16:creationId xmlns:a16="http://schemas.microsoft.com/office/drawing/2014/main" id="{392EB2D8-B793-9F46-9645-393ADB6CA555}"/>
              </a:ext>
            </a:extLst>
          </p:cNvPr>
          <p:cNvSpPr>
            <a:spLocks noGrp="1"/>
          </p:cNvSpPr>
          <p:nvPr>
            <p:ph type="sldNum" sz="quarter" idx="12"/>
          </p:nvPr>
        </p:nvSpPr>
        <p:spPr>
          <a:xfrm>
            <a:off x="6553200" y="6356350"/>
            <a:ext cx="2133600" cy="365125"/>
          </a:xfrm>
        </p:spPr>
        <p:txBody>
          <a:bodyPr/>
          <a:lstStyle/>
          <a:p>
            <a:fld id="{F7930624-6306-4DDE-A1A0-2F06819443EE}" type="slidenum">
              <a:rPr lang="fr-FR" smtClean="0"/>
              <a:pPr/>
              <a:t>8</a:t>
            </a:fld>
            <a:endParaRPr lang="fr-FR"/>
          </a:p>
        </p:txBody>
      </p:sp>
      <p:sp>
        <p:nvSpPr>
          <p:cNvPr id="11" name="Triangle rectangle 10">
            <a:extLst>
              <a:ext uri="{FF2B5EF4-FFF2-40B4-BE49-F238E27FC236}">
                <a16:creationId xmlns:a16="http://schemas.microsoft.com/office/drawing/2014/main" id="{3B726485-181A-754F-B671-EB56CBCDCE17}"/>
              </a:ext>
            </a:extLst>
          </p:cNvPr>
          <p:cNvSpPr/>
          <p:nvPr/>
        </p:nvSpPr>
        <p:spPr>
          <a:xfrm rot="16200000">
            <a:off x="6947756" y="4661756"/>
            <a:ext cx="2232248" cy="2160240"/>
          </a:xfrm>
          <a:prstGeom prst="rtTriangle">
            <a:avLst/>
          </a:prstGeom>
          <a:gradFill>
            <a:gsLst>
              <a:gs pos="4000">
                <a:srgbClr val="FFC000"/>
              </a:gs>
              <a:gs pos="93000">
                <a:schemeClr val="accent6">
                  <a:lumMod val="89000"/>
                </a:schemeClr>
              </a:gs>
              <a:gs pos="69000">
                <a:schemeClr val="accent6"/>
              </a:gs>
              <a:gs pos="99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Titre 1">
            <a:extLst>
              <a:ext uri="{FF2B5EF4-FFF2-40B4-BE49-F238E27FC236}">
                <a16:creationId xmlns:a16="http://schemas.microsoft.com/office/drawing/2014/main" id="{2BE0E3F6-9E9C-D2E9-A3DA-4E0CC78D5817}"/>
              </a:ext>
            </a:extLst>
          </p:cNvPr>
          <p:cNvSpPr txBox="1">
            <a:spLocks noGrp="1"/>
          </p:cNvSpPr>
          <p:nvPr>
            <p:ph type="title"/>
          </p:nvPr>
        </p:nvSpPr>
        <p:spPr>
          <a:xfrm>
            <a:off x="457200" y="584527"/>
            <a:ext cx="8229600" cy="52322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fr-FR" sz="2800" dirty="0">
                <a:solidFill>
                  <a:srgbClr val="800000"/>
                </a:solidFill>
                <a:latin typeface="Rockwell" panose="02060603020205020403" pitchFamily="18" charset="0"/>
                <a:ea typeface="+mj-ea"/>
                <a:cs typeface="+mj-cs"/>
              </a:rPr>
              <a:t>VOLET 2 : ANALYE PROSPECTIVE</a:t>
            </a:r>
            <a:endParaRPr lang="fr-BE" sz="2800" dirty="0">
              <a:solidFill>
                <a:srgbClr val="800000"/>
              </a:solidFill>
              <a:latin typeface="Rockwell" panose="02060603020205020403" pitchFamily="18" charset="0"/>
              <a:ea typeface="+mj-ea"/>
              <a:cs typeface="+mj-cs"/>
            </a:endParaRPr>
          </a:p>
        </p:txBody>
      </p:sp>
      <p:sp>
        <p:nvSpPr>
          <p:cNvPr id="5" name="Rectangle 3">
            <a:extLst>
              <a:ext uri="{FF2B5EF4-FFF2-40B4-BE49-F238E27FC236}">
                <a16:creationId xmlns:a16="http://schemas.microsoft.com/office/drawing/2014/main" id="{2A504A5D-49D2-331A-A2B0-EC31BDC14F48}"/>
              </a:ext>
            </a:extLst>
          </p:cNvPr>
          <p:cNvSpPr>
            <a:spLocks noChangeArrowheads="1"/>
          </p:cNvSpPr>
          <p:nvPr/>
        </p:nvSpPr>
        <p:spPr bwMode="auto">
          <a:xfrm>
            <a:off x="2843808" y="3034595"/>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68202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AC663-937D-1761-E1C9-33669515D6D5}"/>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0F821913-9CB4-4A3A-2C37-EA8A4628BB75}"/>
              </a:ext>
            </a:extLst>
          </p:cNvPr>
          <p:cNvSpPr>
            <a:spLocks noGrp="1"/>
          </p:cNvSpPr>
          <p:nvPr>
            <p:ph type="body" idx="1"/>
          </p:nvPr>
        </p:nvSpPr>
        <p:spPr/>
        <p:txBody>
          <a:bodyPr/>
          <a:lstStyle/>
          <a:p>
            <a:r>
              <a:rPr lang="fr-BE" sz="4400" dirty="0">
                <a:solidFill>
                  <a:schemeClr val="bg1"/>
                </a:solidFill>
                <a:latin typeface="Rockwell" panose="02060603020205020403" pitchFamily="18" charset="0"/>
              </a:rPr>
              <a:t>Données</a:t>
            </a:r>
          </a:p>
        </p:txBody>
      </p:sp>
      <p:sp>
        <p:nvSpPr>
          <p:cNvPr id="4" name="Espace réservé du numéro de diapositive 3">
            <a:extLst>
              <a:ext uri="{FF2B5EF4-FFF2-40B4-BE49-F238E27FC236}">
                <a16:creationId xmlns:a16="http://schemas.microsoft.com/office/drawing/2014/main" id="{F4769E88-A537-ADDF-45C9-182DB6864BBF}"/>
              </a:ext>
            </a:extLst>
          </p:cNvPr>
          <p:cNvSpPr>
            <a:spLocks noGrp="1"/>
          </p:cNvSpPr>
          <p:nvPr>
            <p:ph type="sldNum" sz="quarter" idx="12"/>
          </p:nvPr>
        </p:nvSpPr>
        <p:spPr/>
        <p:txBody>
          <a:bodyPr/>
          <a:lstStyle/>
          <a:p>
            <a:pPr>
              <a:defRPr/>
            </a:pPr>
            <a:fld id="{C96F940B-F185-4B79-A797-2618A5356698}" type="slidenum">
              <a:rPr lang="fr-FR" smtClean="0"/>
              <a:pPr>
                <a:defRPr/>
              </a:pPr>
              <a:t>9</a:t>
            </a:fld>
            <a:endParaRPr lang="fr-FR"/>
          </a:p>
        </p:txBody>
      </p:sp>
    </p:spTree>
    <p:extLst>
      <p:ext uri="{BB962C8B-B14F-4D97-AF65-F5344CB8AC3E}">
        <p14:creationId xmlns:p14="http://schemas.microsoft.com/office/powerpoint/2010/main" val="5170441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èle pp caips(1)" id="{FFFDC76C-C39D-48F5-9067-98648A25480B}" vid="{6CCD27E9-EDCA-44D7-94F4-442DEB71835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541ede9-8f28-46c4-b879-dc7de8279002">
      <Terms xmlns="http://schemas.microsoft.com/office/infopath/2007/PartnerControls"/>
    </lcf76f155ced4ddcb4097134ff3c332f>
    <TaxCatchAll xmlns="80db9366-8588-4580-999e-5f9ad303e76b" xsi:nil="true"/>
    <_Flow_SignoffStatus xmlns="9541ede9-8f28-46c4-b879-dc7de827900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C5C9D3ABCF317488EA89584D0AE0831" ma:contentTypeVersion="17" ma:contentTypeDescription="Crée un document." ma:contentTypeScope="" ma:versionID="22c48a27ca3687604b0b1c79341b2e50">
  <xsd:schema xmlns:xsd="http://www.w3.org/2001/XMLSchema" xmlns:xs="http://www.w3.org/2001/XMLSchema" xmlns:p="http://schemas.microsoft.com/office/2006/metadata/properties" xmlns:ns2="9541ede9-8f28-46c4-b879-dc7de8279002" xmlns:ns3="80db9366-8588-4580-999e-5f9ad303e76b" targetNamespace="http://schemas.microsoft.com/office/2006/metadata/properties" ma:root="true" ma:fieldsID="15cedf25a68e363c52ce27d0a6a0159b" ns2:_="" ns3:_="">
    <xsd:import namespace="9541ede9-8f28-46c4-b879-dc7de8279002"/>
    <xsd:import namespace="80db9366-8588-4580-999e-5f9ad303e76b"/>
    <xsd:element name="properties">
      <xsd:complexType>
        <xsd:sequence>
          <xsd:element name="documentManagement">
            <xsd:complexType>
              <xsd:all>
                <xsd:element ref="ns2:_Flow_SignoffStatus" minOccurs="0"/>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41ede9-8f28-46c4-b879-dc7de8279002" elementFormDefault="qualified">
    <xsd:import namespace="http://schemas.microsoft.com/office/2006/documentManagement/types"/>
    <xsd:import namespace="http://schemas.microsoft.com/office/infopath/2007/PartnerControls"/>
    <xsd:element name="_Flow_SignoffStatus" ma:index="8" nillable="true" ma:displayName="État de validation" ma:internalName="_x00c9_tat_x0020_de_x0020_validation">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6aa69a68-c0d2-4f92-9170-03987035a062"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db9366-8588-4580-999e-5f9ad303e76b"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06df9de0-0220-4944-b9b1-fad90abfbf53}" ma:internalName="TaxCatchAll" ma:showField="CatchAllData" ma:web="80db9366-8588-4580-999e-5f9ad303e7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9F376B-2259-434B-B1E4-98D324F1D69F}">
  <ds:schemaRefs>
    <ds:schemaRef ds:uri="http://schemas.microsoft.com/sharepoint/v3/contenttype/forms"/>
  </ds:schemaRefs>
</ds:datastoreItem>
</file>

<file path=customXml/itemProps2.xml><?xml version="1.0" encoding="utf-8"?>
<ds:datastoreItem xmlns:ds="http://schemas.openxmlformats.org/officeDocument/2006/customXml" ds:itemID="{8727A52E-AF97-4BA3-B3DA-257E03B5C303}">
  <ds:schemaRefs>
    <ds:schemaRef ds:uri="http://schemas.microsoft.com/office/2006/metadata/properties"/>
    <ds:schemaRef ds:uri="http://schemas.microsoft.com/office/infopath/2007/PartnerControls"/>
    <ds:schemaRef ds:uri="9541ede9-8f28-46c4-b879-dc7de8279002"/>
    <ds:schemaRef ds:uri="80db9366-8588-4580-999e-5f9ad303e76b"/>
  </ds:schemaRefs>
</ds:datastoreItem>
</file>

<file path=customXml/itemProps3.xml><?xml version="1.0" encoding="utf-8"?>
<ds:datastoreItem xmlns:ds="http://schemas.openxmlformats.org/officeDocument/2006/customXml" ds:itemID="{DBC17C62-8E12-4221-A604-76C3E85646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41ede9-8f28-46c4-b879-dc7de8279002"/>
    <ds:schemaRef ds:uri="80db9366-8588-4580-999e-5f9ad303e7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modèle pp caips(1)</Template>
  <TotalTime>10136</TotalTime>
  <Words>3090</Words>
  <Application>Microsoft Office PowerPoint</Application>
  <PresentationFormat>Affichage à l'écran (4:3)</PresentationFormat>
  <Paragraphs>458</Paragraphs>
  <Slides>26</Slides>
  <Notes>12</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26</vt:i4>
      </vt:variant>
    </vt:vector>
  </HeadingPairs>
  <TitlesOfParts>
    <vt:vector size="36" baseType="lpstr">
      <vt:lpstr>Aptos</vt:lpstr>
      <vt:lpstr>Arial</vt:lpstr>
      <vt:lpstr>Arial Nova Cond Light</vt:lpstr>
      <vt:lpstr>Calibri</vt:lpstr>
      <vt:lpstr>Courier New</vt:lpstr>
      <vt:lpstr>Gill Sans Nova Cond XBd</vt:lpstr>
      <vt:lpstr>Rockwell</vt:lpstr>
      <vt:lpstr>Symbol</vt:lpstr>
      <vt:lpstr>Times New Roman</vt:lpstr>
      <vt:lpstr>Thème Office</vt:lpstr>
      <vt:lpstr>Présentation PowerPoint</vt:lpstr>
      <vt:lpstr>Etude Mob’ISP</vt:lpstr>
      <vt:lpstr>Présentation PowerPoint</vt:lpstr>
      <vt:lpstr>VOLET 1 : ETAT DE LA SITUATION</vt:lpstr>
      <vt:lpstr>VOLET 1 : ETAT DE LA SITUATION (1/3)</vt:lpstr>
      <vt:lpstr>VOLET 1 : ETAT DE LA SITUATION (2/3)</vt:lpstr>
      <vt:lpstr>VOLET 1 : ETAT DE LA SITUATION (3/3)</vt:lpstr>
      <vt:lpstr>VOLET 2 : ANALYE PROSPECTIVE</vt:lpstr>
      <vt:lpstr>Présentation PowerPoint</vt:lpstr>
      <vt:lpstr>DONNEES COLLECTEES</vt:lpstr>
      <vt:lpstr>ANALYSES MENEES</vt:lpstr>
      <vt:lpstr>Présentation PowerPoint</vt:lpstr>
      <vt:lpstr>PRATIQUES DE MOBILITE</vt:lpstr>
      <vt:lpstr>PRATIQUES DE MOBILITE</vt:lpstr>
      <vt:lpstr>MOTIFS DE DEPLACEMENT</vt:lpstr>
      <vt:lpstr>RESSOURCES DE MOBILITE</vt:lpstr>
      <vt:lpstr>RESSENTIS FACE AUX MODES DE TRANSPORT</vt:lpstr>
      <vt:lpstr>ORIGINE DES DIFFICULTES</vt:lpstr>
      <vt:lpstr>ACTIVITES EMPECHEES</vt:lpstr>
      <vt:lpstr>ATTENTES ET BESOINS</vt:lpstr>
      <vt:lpstr>PROFILS DE MOBILITE</vt:lpstr>
      <vt:lpstr>PROFILS DE MOBILITE</vt:lpstr>
      <vt:lpstr>PROFILS DE MOBILITE</vt:lpstr>
      <vt:lpstr>RECOMMANDATIONS (1/2)</vt:lpstr>
      <vt:lpstr>RECOMMANDATIONS (2/2)</vt:lpstr>
      <vt:lpstr>Plus d’info ?  Contactez-nous !  info@caips.be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Céline Lambeau</dc:creator>
  <cp:lastModifiedBy>Céline Lambeau</cp:lastModifiedBy>
  <cp:revision>8</cp:revision>
  <cp:lastPrinted>2012-11-07T08:50:44Z</cp:lastPrinted>
  <dcterms:created xsi:type="dcterms:W3CDTF">2025-05-19T06:17:35Z</dcterms:created>
  <dcterms:modified xsi:type="dcterms:W3CDTF">2025-10-07T12:25:25Z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0x010100AC5C9D3ABCF317488EA89584D0AE0831</vt:lpwstr>
  </property>
  <property fmtid="{D5CDD505-2E9C-101B-9397-08002B2CF9AE}" pid="3" name="MediaServiceImageTags">
    <vt:lpwstr/>
  </property>
</Properties>
</file>